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8.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9" r:id="rId5"/>
    <p:sldMasterId id="2147483739" r:id="rId6"/>
    <p:sldMasterId id="2147483819" r:id="rId7"/>
    <p:sldMasterId id="2147483837" r:id="rId8"/>
    <p:sldMasterId id="2147483874" r:id="rId9"/>
    <p:sldMasterId id="2147483897" r:id="rId10"/>
    <p:sldMasterId id="2147483918" r:id="rId11"/>
    <p:sldMasterId id="2147483930" r:id="rId12"/>
    <p:sldMasterId id="2147483958" r:id="rId13"/>
    <p:sldMasterId id="2147483973" r:id="rId14"/>
  </p:sldMasterIdLst>
  <p:notesMasterIdLst>
    <p:notesMasterId r:id="rId98"/>
  </p:notesMasterIdLst>
  <p:handoutMasterIdLst>
    <p:handoutMasterId r:id="rId99"/>
  </p:handoutMasterIdLst>
  <p:sldIdLst>
    <p:sldId id="2076136726" r:id="rId15"/>
    <p:sldId id="2076136727" r:id="rId16"/>
    <p:sldId id="2076136660" r:id="rId17"/>
    <p:sldId id="2076136918" r:id="rId18"/>
    <p:sldId id="2076136626" r:id="rId19"/>
    <p:sldId id="2076136655" r:id="rId20"/>
    <p:sldId id="2076136768" r:id="rId21"/>
    <p:sldId id="2076136875" r:id="rId22"/>
    <p:sldId id="2076136876" r:id="rId23"/>
    <p:sldId id="2076136877" r:id="rId24"/>
    <p:sldId id="2076136878" r:id="rId25"/>
    <p:sldId id="2076136879" r:id="rId26"/>
    <p:sldId id="2076136880" r:id="rId27"/>
    <p:sldId id="2076136881" r:id="rId28"/>
    <p:sldId id="2076136882" r:id="rId29"/>
    <p:sldId id="2076136883" r:id="rId30"/>
    <p:sldId id="2076136915" r:id="rId31"/>
    <p:sldId id="2076136884" r:id="rId32"/>
    <p:sldId id="2076136886" r:id="rId33"/>
    <p:sldId id="2076136887" r:id="rId34"/>
    <p:sldId id="2076136888" r:id="rId35"/>
    <p:sldId id="2076136889" r:id="rId36"/>
    <p:sldId id="2076136890" r:id="rId37"/>
    <p:sldId id="2076136891" r:id="rId38"/>
    <p:sldId id="2076136892" r:id="rId39"/>
    <p:sldId id="2076136916" r:id="rId40"/>
    <p:sldId id="2076136893" r:id="rId41"/>
    <p:sldId id="2076136894" r:id="rId42"/>
    <p:sldId id="2076136895" r:id="rId43"/>
    <p:sldId id="2076136896" r:id="rId44"/>
    <p:sldId id="2076136730" r:id="rId45"/>
    <p:sldId id="2076136865" r:id="rId46"/>
    <p:sldId id="2076136798" r:id="rId47"/>
    <p:sldId id="2076136799" r:id="rId48"/>
    <p:sldId id="2076136866" r:id="rId49"/>
    <p:sldId id="2076136868" r:id="rId50"/>
    <p:sldId id="2076136869" r:id="rId51"/>
    <p:sldId id="2076136897" r:id="rId52"/>
    <p:sldId id="2076136898" r:id="rId53"/>
    <p:sldId id="2076136899" r:id="rId54"/>
    <p:sldId id="2076136900" r:id="rId55"/>
    <p:sldId id="2076136901" r:id="rId56"/>
    <p:sldId id="2076136902" r:id="rId57"/>
    <p:sldId id="2076136903" r:id="rId58"/>
    <p:sldId id="2076136904" r:id="rId59"/>
    <p:sldId id="2076136905" r:id="rId60"/>
    <p:sldId id="2076136906" r:id="rId61"/>
    <p:sldId id="2076136907" r:id="rId62"/>
    <p:sldId id="2076136908" r:id="rId63"/>
    <p:sldId id="2076136909" r:id="rId64"/>
    <p:sldId id="2076136910" r:id="rId65"/>
    <p:sldId id="2076136911" r:id="rId66"/>
    <p:sldId id="2076136912" r:id="rId67"/>
    <p:sldId id="2076136913" r:id="rId68"/>
    <p:sldId id="2076136914" r:id="rId69"/>
    <p:sldId id="2076136838" r:id="rId70"/>
    <p:sldId id="2076136839" r:id="rId71"/>
    <p:sldId id="2076136840" r:id="rId72"/>
    <p:sldId id="2076136841" r:id="rId73"/>
    <p:sldId id="2076136842" r:id="rId74"/>
    <p:sldId id="2076136843" r:id="rId75"/>
    <p:sldId id="2076136844" r:id="rId76"/>
    <p:sldId id="2076136919" r:id="rId77"/>
    <p:sldId id="2076136920" r:id="rId78"/>
    <p:sldId id="2076136921" r:id="rId79"/>
    <p:sldId id="2076136922" r:id="rId80"/>
    <p:sldId id="2076136923" r:id="rId81"/>
    <p:sldId id="2076136924" r:id="rId82"/>
    <p:sldId id="2076136925" r:id="rId83"/>
    <p:sldId id="2076136926" r:id="rId84"/>
    <p:sldId id="2076136939" r:id="rId85"/>
    <p:sldId id="2076136927" r:id="rId86"/>
    <p:sldId id="2076136928" r:id="rId87"/>
    <p:sldId id="2076136929" r:id="rId88"/>
    <p:sldId id="2076136930" r:id="rId89"/>
    <p:sldId id="2076136931" r:id="rId90"/>
    <p:sldId id="2076136932" r:id="rId91"/>
    <p:sldId id="2076136933" r:id="rId92"/>
    <p:sldId id="2076136934" r:id="rId93"/>
    <p:sldId id="2076136938" r:id="rId94"/>
    <p:sldId id="2076136937" r:id="rId95"/>
    <p:sldId id="2076136873" r:id="rId96"/>
    <p:sldId id="2076136874"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AE38F0-E2BE-406C-9A38-AEDA6F00D6AC}">
          <p14:sldIdLst>
            <p14:sldId id="2076136726"/>
            <p14:sldId id="2076136727"/>
          </p14:sldIdLst>
        </p14:section>
        <p14:section name="#1 Lead Management" id="{DF263655-5C5A-4D2F-9C93-CA01CBAD06C6}">
          <p14:sldIdLst>
            <p14:sldId id="2076136660"/>
            <p14:sldId id="2076136918"/>
            <p14:sldId id="2076136626"/>
            <p14:sldId id="2076136655"/>
            <p14:sldId id="2076136768"/>
            <p14:sldId id="2076136875"/>
            <p14:sldId id="2076136876"/>
            <p14:sldId id="2076136877"/>
            <p14:sldId id="2076136878"/>
            <p14:sldId id="2076136879"/>
            <p14:sldId id="2076136880"/>
            <p14:sldId id="2076136881"/>
            <p14:sldId id="2076136882"/>
            <p14:sldId id="2076136883"/>
            <p14:sldId id="2076136915"/>
            <p14:sldId id="2076136884"/>
            <p14:sldId id="2076136886"/>
            <p14:sldId id="2076136887"/>
            <p14:sldId id="2076136888"/>
            <p14:sldId id="2076136889"/>
            <p14:sldId id="2076136890"/>
            <p14:sldId id="2076136891"/>
            <p14:sldId id="2076136892"/>
            <p14:sldId id="2076136916"/>
            <p14:sldId id="2076136893"/>
            <p14:sldId id="2076136894"/>
            <p14:sldId id="2076136895"/>
            <p14:sldId id="2076136896"/>
            <p14:sldId id="2076136730"/>
            <p14:sldId id="2076136865"/>
          </p14:sldIdLst>
        </p14:section>
        <p14:section name="#2 B2C Chat Center" id="{09D20130-AE38-4E3F-A0A6-3AA23C35491C}">
          <p14:sldIdLst>
            <p14:sldId id="2076136798"/>
            <p14:sldId id="2076136799"/>
            <p14:sldId id="2076136866"/>
            <p14:sldId id="2076136868"/>
            <p14:sldId id="2076136869"/>
            <p14:sldId id="2076136897"/>
            <p14:sldId id="2076136898"/>
            <p14:sldId id="2076136899"/>
            <p14:sldId id="2076136900"/>
            <p14:sldId id="2076136901"/>
            <p14:sldId id="2076136902"/>
            <p14:sldId id="2076136903"/>
            <p14:sldId id="2076136904"/>
            <p14:sldId id="2076136905"/>
            <p14:sldId id="2076136906"/>
            <p14:sldId id="2076136907"/>
            <p14:sldId id="2076136908"/>
            <p14:sldId id="2076136909"/>
            <p14:sldId id="2076136910"/>
            <p14:sldId id="2076136911"/>
            <p14:sldId id="2076136912"/>
            <p14:sldId id="2076136913"/>
            <p14:sldId id="2076136914"/>
            <p14:sldId id="2076136838"/>
            <p14:sldId id="2076136839"/>
          </p14:sldIdLst>
        </p14:section>
        <p14:section name="#3 Approve Assist" id="{38BB61F7-8242-42CD-ADC5-D377C248A5D2}">
          <p14:sldIdLst>
            <p14:sldId id="2076136840"/>
            <p14:sldId id="2076136841"/>
            <p14:sldId id="2076136842"/>
            <p14:sldId id="2076136843"/>
            <p14:sldId id="2076136844"/>
            <p14:sldId id="2076136919"/>
            <p14:sldId id="2076136920"/>
            <p14:sldId id="2076136921"/>
            <p14:sldId id="2076136922"/>
            <p14:sldId id="2076136923"/>
            <p14:sldId id="2076136924"/>
            <p14:sldId id="2076136925"/>
            <p14:sldId id="2076136926"/>
            <p14:sldId id="2076136939"/>
            <p14:sldId id="2076136927"/>
            <p14:sldId id="2076136928"/>
            <p14:sldId id="2076136929"/>
            <p14:sldId id="2076136930"/>
            <p14:sldId id="2076136931"/>
            <p14:sldId id="2076136932"/>
            <p14:sldId id="2076136933"/>
            <p14:sldId id="2076136934"/>
            <p14:sldId id="2076136938"/>
            <p14:sldId id="2076136937"/>
            <p14:sldId id="2076136873"/>
            <p14:sldId id="20761368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FAB120-ECE4-DDAC-76DB-05E7EE69A125}" name="Sathya Raveendran" initials="SR" userId="S::saraveen@microsoft.com::10951c90-5abb-485f-a600-3e47740de26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D2D"/>
    <a:srgbClr val="E58BAB"/>
    <a:srgbClr val="F3F2F0"/>
    <a:srgbClr val="201E1F"/>
    <a:srgbClr val="060606"/>
    <a:srgbClr val="313246"/>
    <a:srgbClr val="ECAAC2"/>
    <a:srgbClr val="F2C3D4"/>
    <a:srgbClr val="28272C"/>
    <a:srgbClr val="3A3C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108" y="1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6" Type="http://schemas.openxmlformats.org/officeDocument/2006/relationships/slide" Target="slides/slide2.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103"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02E853-D2C9-6641-AAA0-9BF70C0172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23A853-549D-DA4F-BC5A-BA8038A69A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9DDF62-029C-9148-A4E6-37DC7E8F417C}" type="datetimeFigureOut">
              <a:rPr lang="en-US" smtClean="0"/>
              <a:t>1/18/2021</a:t>
            </a:fld>
            <a:endParaRPr lang="en-US"/>
          </a:p>
        </p:txBody>
      </p:sp>
      <p:sp>
        <p:nvSpPr>
          <p:cNvPr id="4" name="Footer Placeholder 3">
            <a:extLst>
              <a:ext uri="{FF2B5EF4-FFF2-40B4-BE49-F238E27FC236}">
                <a16:creationId xmlns:a16="http://schemas.microsoft.com/office/drawing/2014/main" id="{CAF7F322-0135-3B44-871E-AFA8AE8ED5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5BCA6-6074-8B48-B1C4-D00C1E21D9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8FABA7-5842-4B46-8F5C-1054290CAE0B}" type="slidenum">
              <a:rPr lang="en-US" smtClean="0"/>
              <a:t>‹#›</a:t>
            </a:fld>
            <a:endParaRPr lang="en-US"/>
          </a:p>
        </p:txBody>
      </p:sp>
    </p:spTree>
    <p:extLst>
      <p:ext uri="{BB962C8B-B14F-4D97-AF65-F5344CB8AC3E}">
        <p14:creationId xmlns:p14="http://schemas.microsoft.com/office/powerpoint/2010/main" val="3934831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6E58A-63DF-4CA4-AB9F-180D5451EA5C}"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167B8-44AD-4697-B0C3-60D2F8F6934A}" type="slidenum">
              <a:rPr lang="en-US" smtClean="0"/>
              <a:t>‹#›</a:t>
            </a:fld>
            <a:endParaRPr lang="en-US"/>
          </a:p>
        </p:txBody>
      </p:sp>
    </p:spTree>
    <p:extLst>
      <p:ext uri="{BB962C8B-B14F-4D97-AF65-F5344CB8AC3E}">
        <p14:creationId xmlns:p14="http://schemas.microsoft.com/office/powerpoint/2010/main" val="371499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8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13</a:t>
            </a:fld>
            <a:endParaRPr lang="en-US"/>
          </a:p>
        </p:txBody>
      </p:sp>
    </p:spTree>
    <p:extLst>
      <p:ext uri="{BB962C8B-B14F-4D97-AF65-F5344CB8AC3E}">
        <p14:creationId xmlns:p14="http://schemas.microsoft.com/office/powerpoint/2010/main" val="73056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14</a:t>
            </a:fld>
            <a:endParaRPr lang="en-US"/>
          </a:p>
        </p:txBody>
      </p:sp>
    </p:spTree>
    <p:extLst>
      <p:ext uri="{BB962C8B-B14F-4D97-AF65-F5344CB8AC3E}">
        <p14:creationId xmlns:p14="http://schemas.microsoft.com/office/powerpoint/2010/main" val="340680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15</a:t>
            </a:fld>
            <a:endParaRPr lang="en-US"/>
          </a:p>
        </p:txBody>
      </p:sp>
    </p:spTree>
    <p:extLst>
      <p:ext uri="{BB962C8B-B14F-4D97-AF65-F5344CB8AC3E}">
        <p14:creationId xmlns:p14="http://schemas.microsoft.com/office/powerpoint/2010/main" val="2943489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16</a:t>
            </a:fld>
            <a:endParaRPr lang="en-US"/>
          </a:p>
        </p:txBody>
      </p:sp>
    </p:spTree>
    <p:extLst>
      <p:ext uri="{BB962C8B-B14F-4D97-AF65-F5344CB8AC3E}">
        <p14:creationId xmlns:p14="http://schemas.microsoft.com/office/powerpoint/2010/main" val="176179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18</a:t>
            </a:fld>
            <a:endParaRPr lang="en-US"/>
          </a:p>
        </p:txBody>
      </p:sp>
    </p:spTree>
    <p:extLst>
      <p:ext uri="{BB962C8B-B14F-4D97-AF65-F5344CB8AC3E}">
        <p14:creationId xmlns:p14="http://schemas.microsoft.com/office/powerpoint/2010/main" val="3587097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19</a:t>
            </a:fld>
            <a:endParaRPr lang="en-US"/>
          </a:p>
        </p:txBody>
      </p:sp>
    </p:spTree>
    <p:extLst>
      <p:ext uri="{BB962C8B-B14F-4D97-AF65-F5344CB8AC3E}">
        <p14:creationId xmlns:p14="http://schemas.microsoft.com/office/powerpoint/2010/main" val="753999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20</a:t>
            </a:fld>
            <a:endParaRPr lang="en-US"/>
          </a:p>
        </p:txBody>
      </p:sp>
    </p:spTree>
    <p:extLst>
      <p:ext uri="{BB962C8B-B14F-4D97-AF65-F5344CB8AC3E}">
        <p14:creationId xmlns:p14="http://schemas.microsoft.com/office/powerpoint/2010/main" val="190659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21</a:t>
            </a:fld>
            <a:endParaRPr lang="en-US"/>
          </a:p>
        </p:txBody>
      </p:sp>
    </p:spTree>
    <p:extLst>
      <p:ext uri="{BB962C8B-B14F-4D97-AF65-F5344CB8AC3E}">
        <p14:creationId xmlns:p14="http://schemas.microsoft.com/office/powerpoint/2010/main" val="317609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22</a:t>
            </a:fld>
            <a:endParaRPr lang="en-US"/>
          </a:p>
        </p:txBody>
      </p:sp>
    </p:spTree>
    <p:extLst>
      <p:ext uri="{BB962C8B-B14F-4D97-AF65-F5344CB8AC3E}">
        <p14:creationId xmlns:p14="http://schemas.microsoft.com/office/powerpoint/2010/main" val="2860969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23</a:t>
            </a:fld>
            <a:endParaRPr lang="en-US"/>
          </a:p>
        </p:txBody>
      </p:sp>
    </p:spTree>
    <p:extLst>
      <p:ext uri="{BB962C8B-B14F-4D97-AF65-F5344CB8AC3E}">
        <p14:creationId xmlns:p14="http://schemas.microsoft.com/office/powerpoint/2010/main" val="262058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3</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24</a:t>
            </a:fld>
            <a:endParaRPr lang="en-US"/>
          </a:p>
        </p:txBody>
      </p:sp>
    </p:spTree>
    <p:extLst>
      <p:ext uri="{BB962C8B-B14F-4D97-AF65-F5344CB8AC3E}">
        <p14:creationId xmlns:p14="http://schemas.microsoft.com/office/powerpoint/2010/main" val="3060467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25</a:t>
            </a:fld>
            <a:endParaRPr lang="en-US"/>
          </a:p>
        </p:txBody>
      </p:sp>
    </p:spTree>
    <p:extLst>
      <p:ext uri="{BB962C8B-B14F-4D97-AF65-F5344CB8AC3E}">
        <p14:creationId xmlns:p14="http://schemas.microsoft.com/office/powerpoint/2010/main" val="198963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27</a:t>
            </a:fld>
            <a:endParaRPr lang="en-US"/>
          </a:p>
        </p:txBody>
      </p:sp>
    </p:spTree>
    <p:extLst>
      <p:ext uri="{BB962C8B-B14F-4D97-AF65-F5344CB8AC3E}">
        <p14:creationId xmlns:p14="http://schemas.microsoft.com/office/powerpoint/2010/main" val="508492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28</a:t>
            </a:fld>
            <a:endParaRPr lang="en-US"/>
          </a:p>
        </p:txBody>
      </p:sp>
    </p:spTree>
    <p:extLst>
      <p:ext uri="{BB962C8B-B14F-4D97-AF65-F5344CB8AC3E}">
        <p14:creationId xmlns:p14="http://schemas.microsoft.com/office/powerpoint/2010/main" val="3050162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29</a:t>
            </a:fld>
            <a:endParaRPr lang="en-US"/>
          </a:p>
        </p:txBody>
      </p:sp>
    </p:spTree>
    <p:extLst>
      <p:ext uri="{BB962C8B-B14F-4D97-AF65-F5344CB8AC3E}">
        <p14:creationId xmlns:p14="http://schemas.microsoft.com/office/powerpoint/2010/main" val="3597925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30</a:t>
            </a:fld>
            <a:endParaRPr lang="en-US"/>
          </a:p>
        </p:txBody>
      </p:sp>
    </p:spTree>
    <p:extLst>
      <p:ext uri="{BB962C8B-B14F-4D97-AF65-F5344CB8AC3E}">
        <p14:creationId xmlns:p14="http://schemas.microsoft.com/office/powerpoint/2010/main" val="1576951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169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33</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8565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8565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37</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38</a:t>
            </a:fld>
            <a:endParaRPr lang="en-US"/>
          </a:p>
        </p:txBody>
      </p:sp>
    </p:spTree>
    <p:extLst>
      <p:ext uri="{BB962C8B-B14F-4D97-AF65-F5344CB8AC3E}">
        <p14:creationId xmlns:p14="http://schemas.microsoft.com/office/powerpoint/2010/main" val="838225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39</a:t>
            </a:fld>
            <a:endParaRPr lang="en-US"/>
          </a:p>
        </p:txBody>
      </p:sp>
    </p:spTree>
    <p:extLst>
      <p:ext uri="{BB962C8B-B14F-4D97-AF65-F5344CB8AC3E}">
        <p14:creationId xmlns:p14="http://schemas.microsoft.com/office/powerpoint/2010/main" val="3901949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40</a:t>
            </a:fld>
            <a:endParaRPr lang="en-US"/>
          </a:p>
        </p:txBody>
      </p:sp>
    </p:spTree>
    <p:extLst>
      <p:ext uri="{BB962C8B-B14F-4D97-AF65-F5344CB8AC3E}">
        <p14:creationId xmlns:p14="http://schemas.microsoft.com/office/powerpoint/2010/main" val="2680617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41</a:t>
            </a:fld>
            <a:endParaRPr lang="en-US"/>
          </a:p>
        </p:txBody>
      </p:sp>
    </p:spTree>
    <p:extLst>
      <p:ext uri="{BB962C8B-B14F-4D97-AF65-F5344CB8AC3E}">
        <p14:creationId xmlns:p14="http://schemas.microsoft.com/office/powerpoint/2010/main" val="70957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42</a:t>
            </a:fld>
            <a:endParaRPr lang="en-US"/>
          </a:p>
        </p:txBody>
      </p:sp>
    </p:spTree>
    <p:extLst>
      <p:ext uri="{BB962C8B-B14F-4D97-AF65-F5344CB8AC3E}">
        <p14:creationId xmlns:p14="http://schemas.microsoft.com/office/powerpoint/2010/main" val="607939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43</a:t>
            </a:fld>
            <a:endParaRPr lang="en-US"/>
          </a:p>
        </p:txBody>
      </p:sp>
    </p:spTree>
    <p:extLst>
      <p:ext uri="{BB962C8B-B14F-4D97-AF65-F5344CB8AC3E}">
        <p14:creationId xmlns:p14="http://schemas.microsoft.com/office/powerpoint/2010/main" val="1218854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44</a:t>
            </a:fld>
            <a:endParaRPr lang="en-US"/>
          </a:p>
        </p:txBody>
      </p:sp>
    </p:spTree>
    <p:extLst>
      <p:ext uri="{BB962C8B-B14F-4D97-AF65-F5344CB8AC3E}">
        <p14:creationId xmlns:p14="http://schemas.microsoft.com/office/powerpoint/2010/main" val="294266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45</a:t>
            </a:fld>
            <a:endParaRPr lang="en-US"/>
          </a:p>
        </p:txBody>
      </p:sp>
    </p:spTree>
    <p:extLst>
      <p:ext uri="{BB962C8B-B14F-4D97-AF65-F5344CB8AC3E}">
        <p14:creationId xmlns:p14="http://schemas.microsoft.com/office/powerpoint/2010/main" val="4053626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46</a:t>
            </a:fld>
            <a:endParaRPr lang="en-US"/>
          </a:p>
        </p:txBody>
      </p:sp>
    </p:spTree>
    <p:extLst>
      <p:ext uri="{BB962C8B-B14F-4D97-AF65-F5344CB8AC3E}">
        <p14:creationId xmlns:p14="http://schemas.microsoft.com/office/powerpoint/2010/main" val="3815945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47</a:t>
            </a:fld>
            <a:endParaRPr lang="en-US"/>
          </a:p>
        </p:txBody>
      </p:sp>
    </p:spTree>
    <p:extLst>
      <p:ext uri="{BB962C8B-B14F-4D97-AF65-F5344CB8AC3E}">
        <p14:creationId xmlns:p14="http://schemas.microsoft.com/office/powerpoint/2010/main" val="3398124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48</a:t>
            </a:fld>
            <a:endParaRPr lang="en-US"/>
          </a:p>
        </p:txBody>
      </p:sp>
    </p:spTree>
    <p:extLst>
      <p:ext uri="{BB962C8B-B14F-4D97-AF65-F5344CB8AC3E}">
        <p14:creationId xmlns:p14="http://schemas.microsoft.com/office/powerpoint/2010/main" val="2391374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49</a:t>
            </a:fld>
            <a:endParaRPr lang="en-US"/>
          </a:p>
        </p:txBody>
      </p:sp>
    </p:spTree>
    <p:extLst>
      <p:ext uri="{BB962C8B-B14F-4D97-AF65-F5344CB8AC3E}">
        <p14:creationId xmlns:p14="http://schemas.microsoft.com/office/powerpoint/2010/main" val="2537790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50</a:t>
            </a:fld>
            <a:endParaRPr lang="en-US"/>
          </a:p>
        </p:txBody>
      </p:sp>
    </p:spTree>
    <p:extLst>
      <p:ext uri="{BB962C8B-B14F-4D97-AF65-F5344CB8AC3E}">
        <p14:creationId xmlns:p14="http://schemas.microsoft.com/office/powerpoint/2010/main" val="35066945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51</a:t>
            </a:fld>
            <a:endParaRPr lang="en-US"/>
          </a:p>
        </p:txBody>
      </p:sp>
    </p:spTree>
    <p:extLst>
      <p:ext uri="{BB962C8B-B14F-4D97-AF65-F5344CB8AC3E}">
        <p14:creationId xmlns:p14="http://schemas.microsoft.com/office/powerpoint/2010/main" val="3726241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52</a:t>
            </a:fld>
            <a:endParaRPr lang="en-US"/>
          </a:p>
        </p:txBody>
      </p:sp>
    </p:spTree>
    <p:extLst>
      <p:ext uri="{BB962C8B-B14F-4D97-AF65-F5344CB8AC3E}">
        <p14:creationId xmlns:p14="http://schemas.microsoft.com/office/powerpoint/2010/main" val="2510490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53</a:t>
            </a:fld>
            <a:endParaRPr lang="en-US"/>
          </a:p>
        </p:txBody>
      </p:sp>
    </p:spTree>
    <p:extLst>
      <p:ext uri="{BB962C8B-B14F-4D97-AF65-F5344CB8AC3E}">
        <p14:creationId xmlns:p14="http://schemas.microsoft.com/office/powerpoint/2010/main" val="137849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54</a:t>
            </a:fld>
            <a:endParaRPr lang="en-US"/>
          </a:p>
        </p:txBody>
      </p:sp>
    </p:spTree>
    <p:extLst>
      <p:ext uri="{BB962C8B-B14F-4D97-AF65-F5344CB8AC3E}">
        <p14:creationId xmlns:p14="http://schemas.microsoft.com/office/powerpoint/2010/main" val="2160641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55</a:t>
            </a:fld>
            <a:endParaRPr lang="en-US"/>
          </a:p>
        </p:txBody>
      </p:sp>
    </p:spTree>
    <p:extLst>
      <p:ext uri="{BB962C8B-B14F-4D97-AF65-F5344CB8AC3E}">
        <p14:creationId xmlns:p14="http://schemas.microsoft.com/office/powerpoint/2010/main" val="2671602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a:t>
            </a:fld>
            <a:endParaRPr lang="en-US"/>
          </a:p>
        </p:txBody>
      </p:sp>
    </p:spTree>
    <p:extLst>
      <p:ext uri="{BB962C8B-B14F-4D97-AF65-F5344CB8AC3E}">
        <p14:creationId xmlns:p14="http://schemas.microsoft.com/office/powerpoint/2010/main" val="703065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1762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58</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866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62</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63</a:t>
            </a:fld>
            <a:endParaRPr lang="en-US"/>
          </a:p>
        </p:txBody>
      </p:sp>
    </p:spTree>
    <p:extLst>
      <p:ext uri="{BB962C8B-B14F-4D97-AF65-F5344CB8AC3E}">
        <p14:creationId xmlns:p14="http://schemas.microsoft.com/office/powerpoint/2010/main" val="12468006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64</a:t>
            </a:fld>
            <a:endParaRPr lang="en-US"/>
          </a:p>
        </p:txBody>
      </p:sp>
    </p:spTree>
    <p:extLst>
      <p:ext uri="{BB962C8B-B14F-4D97-AF65-F5344CB8AC3E}">
        <p14:creationId xmlns:p14="http://schemas.microsoft.com/office/powerpoint/2010/main" val="36709942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65</a:t>
            </a:fld>
            <a:endParaRPr lang="en-US"/>
          </a:p>
        </p:txBody>
      </p:sp>
    </p:spTree>
    <p:extLst>
      <p:ext uri="{BB962C8B-B14F-4D97-AF65-F5344CB8AC3E}">
        <p14:creationId xmlns:p14="http://schemas.microsoft.com/office/powerpoint/2010/main" val="4036873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66</a:t>
            </a:fld>
            <a:endParaRPr lang="en-US"/>
          </a:p>
        </p:txBody>
      </p:sp>
    </p:spTree>
    <p:extLst>
      <p:ext uri="{BB962C8B-B14F-4D97-AF65-F5344CB8AC3E}">
        <p14:creationId xmlns:p14="http://schemas.microsoft.com/office/powerpoint/2010/main" val="39994129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67</a:t>
            </a:fld>
            <a:endParaRPr lang="en-US"/>
          </a:p>
        </p:txBody>
      </p:sp>
    </p:spTree>
    <p:extLst>
      <p:ext uri="{BB962C8B-B14F-4D97-AF65-F5344CB8AC3E}">
        <p14:creationId xmlns:p14="http://schemas.microsoft.com/office/powerpoint/2010/main" val="4342493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68</a:t>
            </a:fld>
            <a:endParaRPr lang="en-US"/>
          </a:p>
        </p:txBody>
      </p:sp>
    </p:spTree>
    <p:extLst>
      <p:ext uri="{BB962C8B-B14F-4D97-AF65-F5344CB8AC3E}">
        <p14:creationId xmlns:p14="http://schemas.microsoft.com/office/powerpoint/2010/main" val="42074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a:t>
            </a:fld>
            <a:endParaRPr lang="en-US"/>
          </a:p>
        </p:txBody>
      </p:sp>
    </p:spTree>
    <p:extLst>
      <p:ext uri="{BB962C8B-B14F-4D97-AF65-F5344CB8AC3E}">
        <p14:creationId xmlns:p14="http://schemas.microsoft.com/office/powerpoint/2010/main" val="22503987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69</a:t>
            </a:fld>
            <a:endParaRPr lang="en-US"/>
          </a:p>
        </p:txBody>
      </p:sp>
    </p:spTree>
    <p:extLst>
      <p:ext uri="{BB962C8B-B14F-4D97-AF65-F5344CB8AC3E}">
        <p14:creationId xmlns:p14="http://schemas.microsoft.com/office/powerpoint/2010/main" val="27811154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70</a:t>
            </a:fld>
            <a:endParaRPr lang="en-US"/>
          </a:p>
        </p:txBody>
      </p:sp>
    </p:spTree>
    <p:extLst>
      <p:ext uri="{BB962C8B-B14F-4D97-AF65-F5344CB8AC3E}">
        <p14:creationId xmlns:p14="http://schemas.microsoft.com/office/powerpoint/2010/main" val="24914355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72</a:t>
            </a:fld>
            <a:endParaRPr lang="en-US"/>
          </a:p>
        </p:txBody>
      </p:sp>
    </p:spTree>
    <p:extLst>
      <p:ext uri="{BB962C8B-B14F-4D97-AF65-F5344CB8AC3E}">
        <p14:creationId xmlns:p14="http://schemas.microsoft.com/office/powerpoint/2010/main" val="1612036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73</a:t>
            </a:fld>
            <a:endParaRPr lang="en-US"/>
          </a:p>
        </p:txBody>
      </p:sp>
    </p:spTree>
    <p:extLst>
      <p:ext uri="{BB962C8B-B14F-4D97-AF65-F5344CB8AC3E}">
        <p14:creationId xmlns:p14="http://schemas.microsoft.com/office/powerpoint/2010/main" val="13520136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74</a:t>
            </a:fld>
            <a:endParaRPr lang="en-US"/>
          </a:p>
        </p:txBody>
      </p:sp>
    </p:spTree>
    <p:extLst>
      <p:ext uri="{BB962C8B-B14F-4D97-AF65-F5344CB8AC3E}">
        <p14:creationId xmlns:p14="http://schemas.microsoft.com/office/powerpoint/2010/main" val="34716948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75</a:t>
            </a:fld>
            <a:endParaRPr lang="en-US"/>
          </a:p>
        </p:txBody>
      </p:sp>
    </p:spTree>
    <p:extLst>
      <p:ext uri="{BB962C8B-B14F-4D97-AF65-F5344CB8AC3E}">
        <p14:creationId xmlns:p14="http://schemas.microsoft.com/office/powerpoint/2010/main" val="35259995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76</a:t>
            </a:fld>
            <a:endParaRPr lang="en-US"/>
          </a:p>
        </p:txBody>
      </p:sp>
    </p:spTree>
    <p:extLst>
      <p:ext uri="{BB962C8B-B14F-4D97-AF65-F5344CB8AC3E}">
        <p14:creationId xmlns:p14="http://schemas.microsoft.com/office/powerpoint/2010/main" val="36610143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77</a:t>
            </a:fld>
            <a:endParaRPr lang="en-US"/>
          </a:p>
        </p:txBody>
      </p:sp>
    </p:spTree>
    <p:extLst>
      <p:ext uri="{BB962C8B-B14F-4D97-AF65-F5344CB8AC3E}">
        <p14:creationId xmlns:p14="http://schemas.microsoft.com/office/powerpoint/2010/main" val="483195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78</a:t>
            </a:fld>
            <a:endParaRPr lang="en-US"/>
          </a:p>
        </p:txBody>
      </p:sp>
    </p:spTree>
    <p:extLst>
      <p:ext uri="{BB962C8B-B14F-4D97-AF65-F5344CB8AC3E}">
        <p14:creationId xmlns:p14="http://schemas.microsoft.com/office/powerpoint/2010/main" val="28794876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79</a:t>
            </a:fld>
            <a:endParaRPr lang="en-US"/>
          </a:p>
        </p:txBody>
      </p:sp>
    </p:spTree>
    <p:extLst>
      <p:ext uri="{BB962C8B-B14F-4D97-AF65-F5344CB8AC3E}">
        <p14:creationId xmlns:p14="http://schemas.microsoft.com/office/powerpoint/2010/main" val="2338714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a:t>
            </a:fld>
            <a:endParaRPr lang="en-US"/>
          </a:p>
        </p:txBody>
      </p:sp>
    </p:spTree>
    <p:extLst>
      <p:ext uri="{BB962C8B-B14F-4D97-AF65-F5344CB8AC3E}">
        <p14:creationId xmlns:p14="http://schemas.microsoft.com/office/powerpoint/2010/main" val="22357533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80</a:t>
            </a:fld>
            <a:endParaRPr lang="en-US"/>
          </a:p>
        </p:txBody>
      </p:sp>
    </p:spTree>
    <p:extLst>
      <p:ext uri="{BB962C8B-B14F-4D97-AF65-F5344CB8AC3E}">
        <p14:creationId xmlns:p14="http://schemas.microsoft.com/office/powerpoint/2010/main" val="25416294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81</a:t>
            </a:fld>
            <a:endParaRPr lang="en-US"/>
          </a:p>
        </p:txBody>
      </p:sp>
    </p:spTree>
    <p:extLst>
      <p:ext uri="{BB962C8B-B14F-4D97-AF65-F5344CB8AC3E}">
        <p14:creationId xmlns:p14="http://schemas.microsoft.com/office/powerpoint/2010/main" val="4740228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176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11</a:t>
            </a:fld>
            <a:endParaRPr lang="en-US"/>
          </a:p>
        </p:txBody>
      </p:sp>
    </p:spTree>
    <p:extLst>
      <p:ext uri="{BB962C8B-B14F-4D97-AF65-F5344CB8AC3E}">
        <p14:creationId xmlns:p14="http://schemas.microsoft.com/office/powerpoint/2010/main" val="1838325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12</a:t>
            </a:fld>
            <a:endParaRPr lang="en-US"/>
          </a:p>
        </p:txBody>
      </p:sp>
    </p:spTree>
    <p:extLst>
      <p:ext uri="{BB962C8B-B14F-4D97-AF65-F5344CB8AC3E}">
        <p14:creationId xmlns:p14="http://schemas.microsoft.com/office/powerpoint/2010/main" val="9009881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6.xml"/><Relationship Id="rId4" Type="http://schemas.openxmlformats.org/officeDocument/2006/relationships/image" Target="../media/image43.jpe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7.xml"/><Relationship Id="rId4" Type="http://schemas.openxmlformats.org/officeDocument/2006/relationships/image" Target="../media/image34.sv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emf"/><Relationship Id="rId1" Type="http://schemas.openxmlformats.org/officeDocument/2006/relationships/slideMaster" Target="../slideMasters/slideMaster9.xml"/><Relationship Id="rId4" Type="http://schemas.openxmlformats.org/officeDocument/2006/relationships/image" Target="../media/image48.emf"/></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2.emf"/><Relationship Id="rId1" Type="http://schemas.openxmlformats.org/officeDocument/2006/relationships/slideMaster" Target="../slideMasters/slideMaster9.xml"/><Relationship Id="rId4" Type="http://schemas.openxmlformats.org/officeDocument/2006/relationships/image" Target="../media/image50.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5.xml"/><Relationship Id="rId4" Type="http://schemas.openxmlformats.org/officeDocument/2006/relationships/image" Target="../media/image34.sv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99A0AB81-A60C-4CA0-85EA-4B8750197B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702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0"/>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59533416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240902022"/>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378560"/>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60605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99497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3450241"/>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51734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4478766"/>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5290976"/>
      </p:ext>
    </p:extLst>
  </p:cSld>
  <p:clrMapOvr>
    <a:masterClrMapping/>
  </p:clrMapOvr>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2099206"/>
      </p:ext>
    </p:extLst>
  </p:cSld>
  <p:clrMapOvr>
    <a:masterClrMapping/>
  </p:clrMapOvr>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19941526"/>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58013056"/>
      </p:ext>
    </p:extLst>
  </p:cSld>
  <p:clrMapOvr>
    <a:masterClrMapping/>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54363-C018-4343-A3D8-4DC8D133C370}"/>
              </a:ext>
            </a:extLst>
          </p:cNvPr>
          <p:cNvGrpSpPr/>
          <p:nvPr userDrawn="1"/>
        </p:nvGrpSpPr>
        <p:grpSpPr>
          <a:xfrm>
            <a:off x="4913053" y="1161481"/>
            <a:ext cx="7278947" cy="5696033"/>
            <a:chOff x="5026084" y="1184275"/>
            <a:chExt cx="7424905" cy="5810250"/>
          </a:xfrm>
        </p:grpSpPr>
        <p:pic>
          <p:nvPicPr>
            <p:cNvPr id="5" name="Picture 4" descr="A screenshot of a computer&#10;&#10;Description generated with very high confidence">
              <a:extLst>
                <a:ext uri="{FF2B5EF4-FFF2-40B4-BE49-F238E27FC236}">
                  <a16:creationId xmlns:a16="http://schemas.microsoft.com/office/drawing/2014/main" id="{480C916E-AB00-4B8D-A691-ED0539F623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26084" y="1184275"/>
              <a:ext cx="7424905" cy="5810250"/>
            </a:xfrm>
            <a:prstGeom prst="rect">
              <a:avLst/>
            </a:prstGeom>
          </p:spPr>
        </p:pic>
        <p:pic>
          <p:nvPicPr>
            <p:cNvPr id="6" name="Picture 5">
              <a:extLst>
                <a:ext uri="{FF2B5EF4-FFF2-40B4-BE49-F238E27FC236}">
                  <a16:creationId xmlns:a16="http://schemas.microsoft.com/office/drawing/2014/main" id="{D6282BD7-E62E-4D6B-8024-07E5481216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3985" y="1447796"/>
              <a:ext cx="6827004" cy="4907188"/>
            </a:xfrm>
            <a:prstGeom prst="rect">
              <a:avLst/>
            </a:prstGeom>
          </p:spPr>
        </p:pic>
      </p:grpSp>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spTree>
    <p:extLst>
      <p:ext uri="{BB962C8B-B14F-4D97-AF65-F5344CB8AC3E}">
        <p14:creationId xmlns:p14="http://schemas.microsoft.com/office/powerpoint/2010/main" val="2338552369"/>
      </p:ext>
    </p:extLst>
  </p:cSld>
  <p:clrMapOvr>
    <a:masterClrMapping/>
  </p:clrMapOvr>
  <p:extLst>
    <p:ext uri="{DCECCB84-F9BA-43D5-87BE-67443E8EF086}">
      <p15:sldGuideLst xmlns:p15="http://schemas.microsoft.com/office/powerpoint/2012/main">
        <p15:guide id="1" orient="horz" pos="1008">
          <p15:clr>
            <a:srgbClr val="FBAE40"/>
          </p15:clr>
        </p15:guide>
        <p15:guide id="2" orient="horz" pos="3911">
          <p15:clr>
            <a:srgbClr val="FBAE40"/>
          </p15:clr>
        </p15:guide>
        <p15:guide id="3" pos="347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11288521"/>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67373"/>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8073337"/>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43326996"/>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3026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08671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5980687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248315"/>
      </p:ext>
    </p:extLst>
  </p:cSld>
  <p:clrMapOvr>
    <a:masterClrMapping/>
  </p:clrMapOvr>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2"/>
            <a:ext cx="11404600" cy="5013068"/>
          </a:xfrm>
        </p:spPr>
        <p:txBody>
          <a:bodyPr>
            <a:normAutofit/>
          </a:bodyPr>
          <a:lstStyle>
            <a:lvl1pPr marL="0" indent="0">
              <a:buNone/>
              <a:defRPr sz="2400"/>
            </a:lvl1pPr>
            <a:lvl2pPr marL="515839" indent="-228556">
              <a:defRPr sz="2000"/>
            </a:lvl2pPr>
            <a:lvl3pPr marL="972951" indent="-228556">
              <a:defRPr sz="18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25778829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8986087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3E99-6765-4AAD-A494-77CB39BA5480}"/>
              </a:ext>
            </a:extLst>
          </p:cNvPr>
          <p:cNvSpPr>
            <a:spLocks noGrp="1"/>
          </p:cNvSpPr>
          <p:nvPr>
            <p:ph type="ctrTitle"/>
          </p:nvPr>
        </p:nvSpPr>
        <p:spPr>
          <a:xfrm>
            <a:off x="1524000" y="1122363"/>
            <a:ext cx="9144000" cy="2387600"/>
          </a:xfrm>
        </p:spPr>
        <p:txBody>
          <a:bodyPr anchor="b"/>
          <a:lstStyle>
            <a:lvl1pPr algn="ctr">
              <a:defRPr sz="5985"/>
            </a:lvl1pPr>
          </a:lstStyle>
          <a:p>
            <a:r>
              <a:rPr lang="en-US"/>
              <a:t>Click to edit Master title style</a:t>
            </a:r>
            <a:endParaRPr lang="en-IN"/>
          </a:p>
        </p:txBody>
      </p:sp>
      <p:sp>
        <p:nvSpPr>
          <p:cNvPr id="3" name="Subtitle 2">
            <a:extLst>
              <a:ext uri="{FF2B5EF4-FFF2-40B4-BE49-F238E27FC236}">
                <a16:creationId xmlns:a16="http://schemas.microsoft.com/office/drawing/2014/main" id="{7D49C3F3-D1DD-4421-834A-9B8734CAADE6}"/>
              </a:ext>
            </a:extLst>
          </p:cNvPr>
          <p:cNvSpPr>
            <a:spLocks noGrp="1"/>
          </p:cNvSpPr>
          <p:nvPr>
            <p:ph type="subTitle" idx="1"/>
          </p:nvPr>
        </p:nvSpPr>
        <p:spPr>
          <a:xfrm>
            <a:off x="1524000" y="3602038"/>
            <a:ext cx="9144000" cy="1655762"/>
          </a:xfrm>
        </p:spPr>
        <p:txBody>
          <a:bodyPr/>
          <a:lstStyle>
            <a:lvl1pPr marL="0" indent="0" algn="ctr">
              <a:buNone/>
              <a:defRPr sz="2394"/>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4FC8E5-DD76-4253-91DC-8490C5C46480}"/>
              </a:ext>
            </a:extLst>
          </p:cNvPr>
          <p:cNvSpPr>
            <a:spLocks noGrp="1"/>
          </p:cNvSpPr>
          <p:nvPr>
            <p:ph type="dt" sz="half" idx="10"/>
          </p:nvPr>
        </p:nvSpPr>
        <p:spPr/>
        <p:txBody>
          <a:bodyPr/>
          <a:lstStyle/>
          <a:p>
            <a:fld id="{A461B34F-5F76-49FC-83F3-A660867203AA}" type="datetimeFigureOut">
              <a:rPr lang="en-IN" smtClean="0"/>
              <a:t>18-01-2021</a:t>
            </a:fld>
            <a:endParaRPr lang="en-IN"/>
          </a:p>
        </p:txBody>
      </p:sp>
      <p:sp>
        <p:nvSpPr>
          <p:cNvPr id="5" name="Footer Placeholder 4">
            <a:extLst>
              <a:ext uri="{FF2B5EF4-FFF2-40B4-BE49-F238E27FC236}">
                <a16:creationId xmlns:a16="http://schemas.microsoft.com/office/drawing/2014/main" id="{0FC60102-C71F-4510-B76C-E5B76772BC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CD1502-F3C0-45BF-91AD-A1FDBD27BE4F}"/>
              </a:ext>
            </a:extLst>
          </p:cNvPr>
          <p:cNvSpPr>
            <a:spLocks noGrp="1"/>
          </p:cNvSpPr>
          <p:nvPr>
            <p:ph type="sldNum" sz="quarter" idx="12"/>
          </p:nvPr>
        </p:nvSpPr>
        <p:spPr/>
        <p:txBody>
          <a:bodyPr/>
          <a:lstStyle/>
          <a:p>
            <a:fld id="{0A0CC296-8C6D-4369-A6D4-4D1D2D158126}" type="slidenum">
              <a:rPr lang="en-IN" smtClean="0"/>
              <a:t>‹#›</a:t>
            </a:fld>
            <a:endParaRPr lang="en-IN"/>
          </a:p>
        </p:txBody>
      </p:sp>
    </p:spTree>
    <p:extLst>
      <p:ext uri="{BB962C8B-B14F-4D97-AF65-F5344CB8AC3E}">
        <p14:creationId xmlns:p14="http://schemas.microsoft.com/office/powerpoint/2010/main" val="7614563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5558A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26843903"/>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54207DF4-5EC3-4F6E-8170-A24022C5DA8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3" y="0"/>
            <a:ext cx="12192003" cy="685897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1"/>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753181304"/>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2562544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936905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6647620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72654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171759498"/>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1934666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0641417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40672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51003566"/>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88407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097595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915456843"/>
      </p:ext>
    </p:extLst>
  </p:cSld>
  <p:clrMapOvr>
    <a:overrideClrMapping bg1="lt1" tx1="dk1" bg2="lt2" tx2="dk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442006126"/>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72109216"/>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865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rgbClr val="5558AF"/>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273548994"/>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606610655"/>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35823"/>
            <a:ext cx="11306469" cy="666336"/>
          </a:xfrm>
        </p:spPr>
        <p:txBody>
          <a:bodyPr vert="horz" wrap="square" lIns="0" tIns="164592" rIns="0" bIns="0" rtlCol="0" anchor="t">
            <a:noAutofit/>
          </a:bodyPr>
          <a:lstStyle>
            <a:lvl1pPr>
              <a:defRPr lang="en-US" sz="2745"/>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31616078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2482723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2">
                    <a:lumMod val="10000"/>
                  </a:schemeClr>
                </a:solidFill>
              </a:defRPr>
            </a:lvl1pPr>
          </a:lstStyle>
          <a:p>
            <a:r>
              <a:rPr lang="en-US"/>
              <a:t>Click to edit Master title style</a:t>
            </a:r>
          </a:p>
        </p:txBody>
      </p:sp>
    </p:spTree>
    <p:extLst>
      <p:ext uri="{BB962C8B-B14F-4D97-AF65-F5344CB8AC3E}">
        <p14:creationId xmlns:p14="http://schemas.microsoft.com/office/powerpoint/2010/main" val="13201652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21865322"/>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68140915"/>
      </p:ext>
    </p:extLst>
  </p:cSld>
  <p:clrMapOvr>
    <a:masterClrMapping/>
  </p:clrMapOvr>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3893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195175"/>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479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7475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758634"/>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61558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484424"/>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801727902"/>
      </p:ext>
    </p:extLst>
  </p:cSld>
  <p:clrMapOvr>
    <a:masterClrMapping/>
  </p:clrMapOvr>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Microsoft logo 4">
    <p:spTree>
      <p:nvGrpSpPr>
        <p:cNvPr id="1" name=""/>
        <p:cNvGrpSpPr/>
        <p:nvPr/>
      </p:nvGrpSpPr>
      <p:grpSpPr>
        <a:xfrm>
          <a:off x="0" y="0"/>
          <a:ext cx="0" cy="0"/>
          <a:chOff x="0" y="0"/>
          <a:chExt cx="0" cy="0"/>
        </a:xfrm>
      </p:grpSpPr>
      <p:pic>
        <p:nvPicPr>
          <p:cNvPr id="9" name="Picture 8" descr="A close up of a logo&#10;&#10;Description generated with high confidence">
            <a:extLst>
              <a:ext uri="{FF2B5EF4-FFF2-40B4-BE49-F238E27FC236}">
                <a16:creationId xmlns:a16="http://schemas.microsoft.com/office/drawing/2014/main" id="{2B1013B4-4D5C-43EE-A8F7-28A074447F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grpSp>
        <p:nvGrpSpPr>
          <p:cNvPr id="12" name="Group 6049"/>
          <p:cNvGrpSpPr>
            <a:grpSpLocks noChangeAspect="1"/>
          </p:cNvGrpSpPr>
          <p:nvPr userDrawn="1"/>
        </p:nvGrpSpPr>
        <p:grpSpPr bwMode="auto">
          <a:xfrm>
            <a:off x="3295116" y="1545772"/>
            <a:ext cx="5601768" cy="3418114"/>
            <a:chOff x="-2221" y="1217"/>
            <a:chExt cx="2219" cy="1354"/>
          </a:xfrm>
          <a:solidFill>
            <a:schemeClr val="bg1"/>
          </a:solidFill>
        </p:grpSpPr>
        <p:sp>
          <p:nvSpPr>
            <p:cNvPr id="14" name="Freeform 6050"/>
            <p:cNvSpPr>
              <a:spLocks noEditPoints="1"/>
            </p:cNvSpPr>
            <p:nvPr/>
          </p:nvSpPr>
          <p:spPr bwMode="auto">
            <a:xfrm>
              <a:off x="-1107" y="2409"/>
              <a:ext cx="149" cy="162"/>
            </a:xfrm>
            <a:custGeom>
              <a:avLst/>
              <a:gdLst>
                <a:gd name="T0" fmla="*/ 39 w 78"/>
                <a:gd name="T1" fmla="*/ 85 h 85"/>
                <a:gd name="T2" fmla="*/ 19 w 78"/>
                <a:gd name="T3" fmla="*/ 80 h 85"/>
                <a:gd name="T4" fmla="*/ 5 w 78"/>
                <a:gd name="T5" fmla="*/ 65 h 85"/>
                <a:gd name="T6" fmla="*/ 0 w 78"/>
                <a:gd name="T7" fmla="*/ 43 h 85"/>
                <a:gd name="T8" fmla="*/ 5 w 78"/>
                <a:gd name="T9" fmla="*/ 20 h 85"/>
                <a:gd name="T10" fmla="*/ 19 w 78"/>
                <a:gd name="T11" fmla="*/ 5 h 85"/>
                <a:gd name="T12" fmla="*/ 40 w 78"/>
                <a:gd name="T13" fmla="*/ 0 h 85"/>
                <a:gd name="T14" fmla="*/ 60 w 78"/>
                <a:gd name="T15" fmla="*/ 5 h 85"/>
                <a:gd name="T16" fmla="*/ 73 w 78"/>
                <a:gd name="T17" fmla="*/ 20 h 85"/>
                <a:gd name="T18" fmla="*/ 78 w 78"/>
                <a:gd name="T19" fmla="*/ 41 h 85"/>
                <a:gd name="T20" fmla="*/ 73 w 78"/>
                <a:gd name="T21" fmla="*/ 64 h 85"/>
                <a:gd name="T22" fmla="*/ 60 w 78"/>
                <a:gd name="T23" fmla="*/ 80 h 85"/>
                <a:gd name="T24" fmla="*/ 39 w 78"/>
                <a:gd name="T25" fmla="*/ 85 h 85"/>
                <a:gd name="T26" fmla="*/ 39 w 78"/>
                <a:gd name="T27" fmla="*/ 5 h 85"/>
                <a:gd name="T28" fmla="*/ 22 w 78"/>
                <a:gd name="T29" fmla="*/ 10 h 85"/>
                <a:gd name="T30" fmla="*/ 11 w 78"/>
                <a:gd name="T31" fmla="*/ 23 h 85"/>
                <a:gd name="T32" fmla="*/ 6 w 78"/>
                <a:gd name="T33" fmla="*/ 43 h 85"/>
                <a:gd name="T34" fmla="*/ 10 w 78"/>
                <a:gd name="T35" fmla="*/ 62 h 85"/>
                <a:gd name="T36" fmla="*/ 22 w 78"/>
                <a:gd name="T37" fmla="*/ 75 h 85"/>
                <a:gd name="T38" fmla="*/ 39 w 78"/>
                <a:gd name="T39" fmla="*/ 80 h 85"/>
                <a:gd name="T40" fmla="*/ 63 w 78"/>
                <a:gd name="T41" fmla="*/ 70 h 85"/>
                <a:gd name="T42" fmla="*/ 72 w 78"/>
                <a:gd name="T43" fmla="*/ 42 h 85"/>
                <a:gd name="T44" fmla="*/ 68 w 78"/>
                <a:gd name="T45" fmla="*/ 22 h 85"/>
                <a:gd name="T46" fmla="*/ 57 w 78"/>
                <a:gd name="T47" fmla="*/ 9 h 85"/>
                <a:gd name="T48" fmla="*/ 39 w 78"/>
                <a:gd name="T49"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5">
                  <a:moveTo>
                    <a:pt x="39" y="85"/>
                  </a:moveTo>
                  <a:cubicBezTo>
                    <a:pt x="31" y="85"/>
                    <a:pt x="25" y="83"/>
                    <a:pt x="19" y="80"/>
                  </a:cubicBezTo>
                  <a:cubicBezTo>
                    <a:pt x="13" y="77"/>
                    <a:pt x="8" y="72"/>
                    <a:pt x="5" y="65"/>
                  </a:cubicBezTo>
                  <a:cubicBezTo>
                    <a:pt x="2" y="59"/>
                    <a:pt x="0" y="51"/>
                    <a:pt x="0" y="43"/>
                  </a:cubicBezTo>
                  <a:cubicBezTo>
                    <a:pt x="0" y="35"/>
                    <a:pt x="2" y="27"/>
                    <a:pt x="5" y="20"/>
                  </a:cubicBezTo>
                  <a:cubicBezTo>
                    <a:pt x="9" y="14"/>
                    <a:pt x="13" y="8"/>
                    <a:pt x="19" y="5"/>
                  </a:cubicBezTo>
                  <a:cubicBezTo>
                    <a:pt x="25" y="1"/>
                    <a:pt x="32" y="0"/>
                    <a:pt x="40" y="0"/>
                  </a:cubicBezTo>
                  <a:cubicBezTo>
                    <a:pt x="48" y="0"/>
                    <a:pt x="54" y="1"/>
                    <a:pt x="60" y="5"/>
                  </a:cubicBezTo>
                  <a:cubicBezTo>
                    <a:pt x="66" y="8"/>
                    <a:pt x="70" y="13"/>
                    <a:pt x="73" y="20"/>
                  </a:cubicBezTo>
                  <a:cubicBezTo>
                    <a:pt x="76" y="26"/>
                    <a:pt x="78" y="33"/>
                    <a:pt x="78" y="41"/>
                  </a:cubicBezTo>
                  <a:cubicBezTo>
                    <a:pt x="78" y="50"/>
                    <a:pt x="76" y="58"/>
                    <a:pt x="73" y="64"/>
                  </a:cubicBezTo>
                  <a:cubicBezTo>
                    <a:pt x="70" y="71"/>
                    <a:pt x="65" y="76"/>
                    <a:pt x="60" y="80"/>
                  </a:cubicBezTo>
                  <a:cubicBezTo>
                    <a:pt x="54" y="83"/>
                    <a:pt x="47" y="85"/>
                    <a:pt x="39" y="85"/>
                  </a:cubicBezTo>
                  <a:close/>
                  <a:moveTo>
                    <a:pt x="39" y="5"/>
                  </a:moveTo>
                  <a:cubicBezTo>
                    <a:pt x="33" y="5"/>
                    <a:pt x="27" y="6"/>
                    <a:pt x="22" y="10"/>
                  </a:cubicBezTo>
                  <a:cubicBezTo>
                    <a:pt x="17" y="13"/>
                    <a:pt x="13" y="17"/>
                    <a:pt x="11" y="23"/>
                  </a:cubicBezTo>
                  <a:cubicBezTo>
                    <a:pt x="8" y="29"/>
                    <a:pt x="6" y="35"/>
                    <a:pt x="6" y="43"/>
                  </a:cubicBezTo>
                  <a:cubicBezTo>
                    <a:pt x="6" y="50"/>
                    <a:pt x="8" y="57"/>
                    <a:pt x="10" y="62"/>
                  </a:cubicBezTo>
                  <a:cubicBezTo>
                    <a:pt x="13" y="68"/>
                    <a:pt x="17" y="72"/>
                    <a:pt x="22" y="75"/>
                  </a:cubicBezTo>
                  <a:cubicBezTo>
                    <a:pt x="27" y="78"/>
                    <a:pt x="32" y="80"/>
                    <a:pt x="39" y="80"/>
                  </a:cubicBezTo>
                  <a:cubicBezTo>
                    <a:pt x="49" y="80"/>
                    <a:pt x="57" y="77"/>
                    <a:pt x="63" y="70"/>
                  </a:cubicBezTo>
                  <a:cubicBezTo>
                    <a:pt x="69" y="63"/>
                    <a:pt x="72" y="54"/>
                    <a:pt x="72" y="42"/>
                  </a:cubicBezTo>
                  <a:cubicBezTo>
                    <a:pt x="72" y="34"/>
                    <a:pt x="71" y="28"/>
                    <a:pt x="68" y="22"/>
                  </a:cubicBezTo>
                  <a:cubicBezTo>
                    <a:pt x="66" y="17"/>
                    <a:pt x="62" y="12"/>
                    <a:pt x="57" y="9"/>
                  </a:cubicBezTo>
                  <a:cubicBezTo>
                    <a:pt x="52" y="6"/>
                    <a:pt x="46" y="5"/>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051"/>
            <p:cNvSpPr>
              <a:spLocks/>
            </p:cNvSpPr>
            <p:nvPr/>
          </p:nvSpPr>
          <p:spPr bwMode="auto">
            <a:xfrm>
              <a:off x="-929" y="2411"/>
              <a:ext cx="72" cy="158"/>
            </a:xfrm>
            <a:custGeom>
              <a:avLst/>
              <a:gdLst>
                <a:gd name="T0" fmla="*/ 9 w 72"/>
                <a:gd name="T1" fmla="*/ 9 h 158"/>
                <a:gd name="T2" fmla="*/ 9 w 72"/>
                <a:gd name="T3" fmla="*/ 74 h 158"/>
                <a:gd name="T4" fmla="*/ 68 w 72"/>
                <a:gd name="T5" fmla="*/ 74 h 158"/>
                <a:gd name="T6" fmla="*/ 68 w 72"/>
                <a:gd name="T7" fmla="*/ 84 h 158"/>
                <a:gd name="T8" fmla="*/ 9 w 72"/>
                <a:gd name="T9" fmla="*/ 84 h 158"/>
                <a:gd name="T10" fmla="*/ 9 w 72"/>
                <a:gd name="T11" fmla="*/ 158 h 158"/>
                <a:gd name="T12" fmla="*/ 0 w 72"/>
                <a:gd name="T13" fmla="*/ 158 h 158"/>
                <a:gd name="T14" fmla="*/ 0 w 72"/>
                <a:gd name="T15" fmla="*/ 0 h 158"/>
                <a:gd name="T16" fmla="*/ 72 w 72"/>
                <a:gd name="T17" fmla="*/ 0 h 158"/>
                <a:gd name="T18" fmla="*/ 72 w 72"/>
                <a:gd name="T19" fmla="*/ 9 h 158"/>
                <a:gd name="T20" fmla="*/ 9 w 72"/>
                <a:gd name="T21"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58">
                  <a:moveTo>
                    <a:pt x="9" y="9"/>
                  </a:moveTo>
                  <a:lnTo>
                    <a:pt x="9" y="74"/>
                  </a:lnTo>
                  <a:lnTo>
                    <a:pt x="68" y="74"/>
                  </a:lnTo>
                  <a:lnTo>
                    <a:pt x="68" y="84"/>
                  </a:lnTo>
                  <a:lnTo>
                    <a:pt x="9" y="84"/>
                  </a:lnTo>
                  <a:lnTo>
                    <a:pt x="9" y="158"/>
                  </a:lnTo>
                  <a:lnTo>
                    <a:pt x="0" y="158"/>
                  </a:lnTo>
                  <a:lnTo>
                    <a:pt x="0" y="0"/>
                  </a:lnTo>
                  <a:lnTo>
                    <a:pt x="72" y="0"/>
                  </a:lnTo>
                  <a:lnTo>
                    <a:pt x="72"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052"/>
            <p:cNvSpPr>
              <a:spLocks noEditPoints="1"/>
            </p:cNvSpPr>
            <p:nvPr/>
          </p:nvSpPr>
          <p:spPr bwMode="auto">
            <a:xfrm>
              <a:off x="-780" y="2411"/>
              <a:ext cx="120" cy="158"/>
            </a:xfrm>
            <a:custGeom>
              <a:avLst/>
              <a:gdLst>
                <a:gd name="T0" fmla="*/ 0 w 63"/>
                <a:gd name="T1" fmla="*/ 83 h 83"/>
                <a:gd name="T2" fmla="*/ 0 w 63"/>
                <a:gd name="T3" fmla="*/ 0 h 83"/>
                <a:gd name="T4" fmla="*/ 21 w 63"/>
                <a:gd name="T5" fmla="*/ 0 h 83"/>
                <a:gd name="T6" fmla="*/ 52 w 63"/>
                <a:gd name="T7" fmla="*/ 10 h 83"/>
                <a:gd name="T8" fmla="*/ 63 w 63"/>
                <a:gd name="T9" fmla="*/ 40 h 83"/>
                <a:gd name="T10" fmla="*/ 58 w 63"/>
                <a:gd name="T11" fmla="*/ 62 h 83"/>
                <a:gd name="T12" fmla="*/ 42 w 63"/>
                <a:gd name="T13" fmla="*/ 77 h 83"/>
                <a:gd name="T14" fmla="*/ 19 w 63"/>
                <a:gd name="T15" fmla="*/ 83 h 83"/>
                <a:gd name="T16" fmla="*/ 0 w 63"/>
                <a:gd name="T17" fmla="*/ 83 h 83"/>
                <a:gd name="T18" fmla="*/ 6 w 63"/>
                <a:gd name="T19" fmla="*/ 5 h 83"/>
                <a:gd name="T20" fmla="*/ 6 w 63"/>
                <a:gd name="T21" fmla="*/ 78 h 83"/>
                <a:gd name="T22" fmla="*/ 19 w 63"/>
                <a:gd name="T23" fmla="*/ 78 h 83"/>
                <a:gd name="T24" fmla="*/ 47 w 63"/>
                <a:gd name="T25" fmla="*/ 68 h 83"/>
                <a:gd name="T26" fmla="*/ 57 w 63"/>
                <a:gd name="T27" fmla="*/ 40 h 83"/>
                <a:gd name="T28" fmla="*/ 20 w 63"/>
                <a:gd name="T29" fmla="*/ 5 h 83"/>
                <a:gd name="T30" fmla="*/ 6 w 63"/>
                <a:gd name="T3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3">
                  <a:moveTo>
                    <a:pt x="0" y="83"/>
                  </a:moveTo>
                  <a:cubicBezTo>
                    <a:pt x="0" y="0"/>
                    <a:pt x="0" y="0"/>
                    <a:pt x="0" y="0"/>
                  </a:cubicBezTo>
                  <a:cubicBezTo>
                    <a:pt x="21" y="0"/>
                    <a:pt x="21" y="0"/>
                    <a:pt x="21" y="0"/>
                  </a:cubicBezTo>
                  <a:cubicBezTo>
                    <a:pt x="34" y="0"/>
                    <a:pt x="45" y="3"/>
                    <a:pt x="52" y="10"/>
                  </a:cubicBezTo>
                  <a:cubicBezTo>
                    <a:pt x="59" y="17"/>
                    <a:pt x="63" y="27"/>
                    <a:pt x="63" y="40"/>
                  </a:cubicBezTo>
                  <a:cubicBezTo>
                    <a:pt x="63" y="49"/>
                    <a:pt x="61" y="56"/>
                    <a:pt x="58" y="62"/>
                  </a:cubicBezTo>
                  <a:cubicBezTo>
                    <a:pt x="54" y="69"/>
                    <a:pt x="49" y="74"/>
                    <a:pt x="42" y="77"/>
                  </a:cubicBezTo>
                  <a:cubicBezTo>
                    <a:pt x="36" y="81"/>
                    <a:pt x="28" y="83"/>
                    <a:pt x="19" y="83"/>
                  </a:cubicBezTo>
                  <a:lnTo>
                    <a:pt x="0" y="83"/>
                  </a:lnTo>
                  <a:close/>
                  <a:moveTo>
                    <a:pt x="6" y="5"/>
                  </a:moveTo>
                  <a:cubicBezTo>
                    <a:pt x="6" y="78"/>
                    <a:pt x="6" y="78"/>
                    <a:pt x="6" y="78"/>
                  </a:cubicBezTo>
                  <a:cubicBezTo>
                    <a:pt x="19" y="78"/>
                    <a:pt x="19" y="78"/>
                    <a:pt x="19" y="78"/>
                  </a:cubicBezTo>
                  <a:cubicBezTo>
                    <a:pt x="31" y="78"/>
                    <a:pt x="40" y="74"/>
                    <a:pt x="47" y="68"/>
                  </a:cubicBezTo>
                  <a:cubicBezTo>
                    <a:pt x="54" y="62"/>
                    <a:pt x="57" y="52"/>
                    <a:pt x="57" y="40"/>
                  </a:cubicBezTo>
                  <a:cubicBezTo>
                    <a:pt x="57" y="17"/>
                    <a:pt x="44" y="5"/>
                    <a:pt x="2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053"/>
            <p:cNvSpPr>
              <a:spLocks noEditPoints="1"/>
            </p:cNvSpPr>
            <p:nvPr/>
          </p:nvSpPr>
          <p:spPr bwMode="auto">
            <a:xfrm>
              <a:off x="-633" y="2411"/>
              <a:ext cx="93" cy="158"/>
            </a:xfrm>
            <a:custGeom>
              <a:avLst/>
              <a:gdLst>
                <a:gd name="T0" fmla="*/ 43 w 49"/>
                <a:gd name="T1" fmla="*/ 83 h 83"/>
                <a:gd name="T2" fmla="*/ 32 w 49"/>
                <a:gd name="T3" fmla="*/ 59 h 83"/>
                <a:gd name="T4" fmla="*/ 25 w 49"/>
                <a:gd name="T5" fmla="*/ 49 h 83"/>
                <a:gd name="T6" fmla="*/ 16 w 49"/>
                <a:gd name="T7" fmla="*/ 46 h 83"/>
                <a:gd name="T8" fmla="*/ 6 w 49"/>
                <a:gd name="T9" fmla="*/ 46 h 83"/>
                <a:gd name="T10" fmla="*/ 6 w 49"/>
                <a:gd name="T11" fmla="*/ 83 h 83"/>
                <a:gd name="T12" fmla="*/ 0 w 49"/>
                <a:gd name="T13" fmla="*/ 83 h 83"/>
                <a:gd name="T14" fmla="*/ 0 w 49"/>
                <a:gd name="T15" fmla="*/ 0 h 83"/>
                <a:gd name="T16" fmla="*/ 23 w 49"/>
                <a:gd name="T17" fmla="*/ 0 h 83"/>
                <a:gd name="T18" fmla="*/ 41 w 49"/>
                <a:gd name="T19" fmla="*/ 6 h 83"/>
                <a:gd name="T20" fmla="*/ 47 w 49"/>
                <a:gd name="T21" fmla="*/ 22 h 83"/>
                <a:gd name="T22" fmla="*/ 42 w 49"/>
                <a:gd name="T23" fmla="*/ 36 h 83"/>
                <a:gd name="T24" fmla="*/ 27 w 49"/>
                <a:gd name="T25" fmla="*/ 44 h 83"/>
                <a:gd name="T26" fmla="*/ 27 w 49"/>
                <a:gd name="T27" fmla="*/ 44 h 83"/>
                <a:gd name="T28" fmla="*/ 37 w 49"/>
                <a:gd name="T29" fmla="*/ 56 h 83"/>
                <a:gd name="T30" fmla="*/ 49 w 49"/>
                <a:gd name="T31" fmla="*/ 83 h 83"/>
                <a:gd name="T32" fmla="*/ 43 w 49"/>
                <a:gd name="T33" fmla="*/ 83 h 83"/>
                <a:gd name="T34" fmla="*/ 6 w 49"/>
                <a:gd name="T35" fmla="*/ 5 h 83"/>
                <a:gd name="T36" fmla="*/ 6 w 49"/>
                <a:gd name="T37" fmla="*/ 41 h 83"/>
                <a:gd name="T38" fmla="*/ 20 w 49"/>
                <a:gd name="T39" fmla="*/ 41 h 83"/>
                <a:gd name="T40" fmla="*/ 36 w 49"/>
                <a:gd name="T41" fmla="*/ 36 h 83"/>
                <a:gd name="T42" fmla="*/ 41 w 49"/>
                <a:gd name="T43" fmla="*/ 22 h 83"/>
                <a:gd name="T44" fmla="*/ 36 w 49"/>
                <a:gd name="T45" fmla="*/ 10 h 83"/>
                <a:gd name="T46" fmla="*/ 22 w 49"/>
                <a:gd name="T47" fmla="*/ 5 h 83"/>
                <a:gd name="T48" fmla="*/ 6 w 49"/>
                <a:gd name="T4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83">
                  <a:moveTo>
                    <a:pt x="43" y="83"/>
                  </a:moveTo>
                  <a:cubicBezTo>
                    <a:pt x="32" y="59"/>
                    <a:pt x="32" y="59"/>
                    <a:pt x="32" y="59"/>
                  </a:cubicBezTo>
                  <a:cubicBezTo>
                    <a:pt x="30" y="54"/>
                    <a:pt x="27" y="50"/>
                    <a:pt x="25" y="49"/>
                  </a:cubicBezTo>
                  <a:cubicBezTo>
                    <a:pt x="23" y="47"/>
                    <a:pt x="20" y="46"/>
                    <a:pt x="16" y="46"/>
                  </a:cubicBezTo>
                  <a:cubicBezTo>
                    <a:pt x="6" y="46"/>
                    <a:pt x="6" y="46"/>
                    <a:pt x="6" y="46"/>
                  </a:cubicBezTo>
                  <a:cubicBezTo>
                    <a:pt x="6" y="83"/>
                    <a:pt x="6" y="83"/>
                    <a:pt x="6" y="83"/>
                  </a:cubicBezTo>
                  <a:cubicBezTo>
                    <a:pt x="0" y="83"/>
                    <a:pt x="0" y="83"/>
                    <a:pt x="0" y="83"/>
                  </a:cubicBezTo>
                  <a:cubicBezTo>
                    <a:pt x="0" y="0"/>
                    <a:pt x="0" y="0"/>
                    <a:pt x="0" y="0"/>
                  </a:cubicBezTo>
                  <a:cubicBezTo>
                    <a:pt x="23" y="0"/>
                    <a:pt x="23" y="0"/>
                    <a:pt x="23" y="0"/>
                  </a:cubicBezTo>
                  <a:cubicBezTo>
                    <a:pt x="31" y="0"/>
                    <a:pt x="36" y="2"/>
                    <a:pt x="41" y="6"/>
                  </a:cubicBezTo>
                  <a:cubicBezTo>
                    <a:pt x="45" y="10"/>
                    <a:pt x="47" y="15"/>
                    <a:pt x="47" y="22"/>
                  </a:cubicBezTo>
                  <a:cubicBezTo>
                    <a:pt x="47" y="27"/>
                    <a:pt x="45" y="32"/>
                    <a:pt x="42" y="36"/>
                  </a:cubicBezTo>
                  <a:cubicBezTo>
                    <a:pt x="38" y="40"/>
                    <a:pt x="34" y="43"/>
                    <a:pt x="27" y="44"/>
                  </a:cubicBezTo>
                  <a:cubicBezTo>
                    <a:pt x="27" y="44"/>
                    <a:pt x="27" y="44"/>
                    <a:pt x="27" y="44"/>
                  </a:cubicBezTo>
                  <a:cubicBezTo>
                    <a:pt x="31" y="46"/>
                    <a:pt x="34" y="50"/>
                    <a:pt x="37" y="56"/>
                  </a:cubicBezTo>
                  <a:cubicBezTo>
                    <a:pt x="49" y="83"/>
                    <a:pt x="49" y="83"/>
                    <a:pt x="49" y="83"/>
                  </a:cubicBezTo>
                  <a:lnTo>
                    <a:pt x="43" y="83"/>
                  </a:lnTo>
                  <a:close/>
                  <a:moveTo>
                    <a:pt x="6" y="5"/>
                  </a:moveTo>
                  <a:cubicBezTo>
                    <a:pt x="6" y="41"/>
                    <a:pt x="6" y="41"/>
                    <a:pt x="6" y="41"/>
                  </a:cubicBezTo>
                  <a:cubicBezTo>
                    <a:pt x="20" y="41"/>
                    <a:pt x="20" y="41"/>
                    <a:pt x="20" y="41"/>
                  </a:cubicBezTo>
                  <a:cubicBezTo>
                    <a:pt x="27" y="41"/>
                    <a:pt x="32" y="39"/>
                    <a:pt x="36" y="36"/>
                  </a:cubicBezTo>
                  <a:cubicBezTo>
                    <a:pt x="39" y="32"/>
                    <a:pt x="41" y="28"/>
                    <a:pt x="41" y="22"/>
                  </a:cubicBezTo>
                  <a:cubicBezTo>
                    <a:pt x="41" y="17"/>
                    <a:pt x="39" y="13"/>
                    <a:pt x="36" y="10"/>
                  </a:cubicBezTo>
                  <a:cubicBezTo>
                    <a:pt x="33" y="7"/>
                    <a:pt x="28" y="5"/>
                    <a:pt x="22"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054"/>
            <p:cNvSpPr>
              <a:spLocks/>
            </p:cNvSpPr>
            <p:nvPr/>
          </p:nvSpPr>
          <p:spPr bwMode="auto">
            <a:xfrm>
              <a:off x="-511" y="2411"/>
              <a:ext cx="78" cy="158"/>
            </a:xfrm>
            <a:custGeom>
              <a:avLst/>
              <a:gdLst>
                <a:gd name="T0" fmla="*/ 0 w 78"/>
                <a:gd name="T1" fmla="*/ 158 h 158"/>
                <a:gd name="T2" fmla="*/ 0 w 78"/>
                <a:gd name="T3" fmla="*/ 0 h 158"/>
                <a:gd name="T4" fmla="*/ 74 w 78"/>
                <a:gd name="T5" fmla="*/ 0 h 158"/>
                <a:gd name="T6" fmla="*/ 74 w 78"/>
                <a:gd name="T7" fmla="*/ 9 h 158"/>
                <a:gd name="T8" fmla="*/ 11 w 78"/>
                <a:gd name="T9" fmla="*/ 9 h 158"/>
                <a:gd name="T10" fmla="*/ 11 w 78"/>
                <a:gd name="T11" fmla="*/ 72 h 158"/>
                <a:gd name="T12" fmla="*/ 68 w 78"/>
                <a:gd name="T13" fmla="*/ 72 h 158"/>
                <a:gd name="T14" fmla="*/ 68 w 78"/>
                <a:gd name="T15" fmla="*/ 84 h 158"/>
                <a:gd name="T16" fmla="*/ 11 w 78"/>
                <a:gd name="T17" fmla="*/ 84 h 158"/>
                <a:gd name="T18" fmla="*/ 11 w 78"/>
                <a:gd name="T19" fmla="*/ 149 h 158"/>
                <a:gd name="T20" fmla="*/ 78 w 78"/>
                <a:gd name="T21" fmla="*/ 149 h 158"/>
                <a:gd name="T22" fmla="*/ 78 w 78"/>
                <a:gd name="T23" fmla="*/ 158 h 158"/>
                <a:gd name="T24" fmla="*/ 0 w 78"/>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58">
                  <a:moveTo>
                    <a:pt x="0" y="158"/>
                  </a:moveTo>
                  <a:lnTo>
                    <a:pt x="0" y="0"/>
                  </a:lnTo>
                  <a:lnTo>
                    <a:pt x="74" y="0"/>
                  </a:lnTo>
                  <a:lnTo>
                    <a:pt x="74" y="9"/>
                  </a:lnTo>
                  <a:lnTo>
                    <a:pt x="11" y="9"/>
                  </a:lnTo>
                  <a:lnTo>
                    <a:pt x="11" y="72"/>
                  </a:lnTo>
                  <a:lnTo>
                    <a:pt x="68" y="72"/>
                  </a:lnTo>
                  <a:lnTo>
                    <a:pt x="68" y="84"/>
                  </a:lnTo>
                  <a:lnTo>
                    <a:pt x="11" y="84"/>
                  </a:lnTo>
                  <a:lnTo>
                    <a:pt x="11" y="149"/>
                  </a:lnTo>
                  <a:lnTo>
                    <a:pt x="78" y="149"/>
                  </a:lnTo>
                  <a:lnTo>
                    <a:pt x="78"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055"/>
            <p:cNvSpPr>
              <a:spLocks noEditPoints="1"/>
            </p:cNvSpPr>
            <p:nvPr/>
          </p:nvSpPr>
          <p:spPr bwMode="auto">
            <a:xfrm>
              <a:off x="-416" y="2411"/>
              <a:ext cx="128" cy="158"/>
            </a:xfrm>
            <a:custGeom>
              <a:avLst/>
              <a:gdLst>
                <a:gd name="T0" fmla="*/ 61 w 67"/>
                <a:gd name="T1" fmla="*/ 83 h 83"/>
                <a:gd name="T2" fmla="*/ 51 w 67"/>
                <a:gd name="T3" fmla="*/ 57 h 83"/>
                <a:gd name="T4" fmla="*/ 16 w 67"/>
                <a:gd name="T5" fmla="*/ 57 h 83"/>
                <a:gd name="T6" fmla="*/ 6 w 67"/>
                <a:gd name="T7" fmla="*/ 83 h 83"/>
                <a:gd name="T8" fmla="*/ 0 w 67"/>
                <a:gd name="T9" fmla="*/ 83 h 83"/>
                <a:gd name="T10" fmla="*/ 31 w 67"/>
                <a:gd name="T11" fmla="*/ 0 h 83"/>
                <a:gd name="T12" fmla="*/ 36 w 67"/>
                <a:gd name="T13" fmla="*/ 0 h 83"/>
                <a:gd name="T14" fmla="*/ 67 w 67"/>
                <a:gd name="T15" fmla="*/ 83 h 83"/>
                <a:gd name="T16" fmla="*/ 61 w 67"/>
                <a:gd name="T17" fmla="*/ 83 h 83"/>
                <a:gd name="T18" fmla="*/ 34 w 67"/>
                <a:gd name="T19" fmla="*/ 7 h 83"/>
                <a:gd name="T20" fmla="*/ 33 w 67"/>
                <a:gd name="T21" fmla="*/ 7 h 83"/>
                <a:gd name="T22" fmla="*/ 31 w 67"/>
                <a:gd name="T23" fmla="*/ 13 h 83"/>
                <a:gd name="T24" fmla="*/ 18 w 67"/>
                <a:gd name="T25" fmla="*/ 52 h 83"/>
                <a:gd name="T26" fmla="*/ 50 w 67"/>
                <a:gd name="T27" fmla="*/ 52 h 83"/>
                <a:gd name="T28" fmla="*/ 36 w 67"/>
                <a:gd name="T29" fmla="*/ 13 h 83"/>
                <a:gd name="T30" fmla="*/ 34 w 67"/>
                <a:gd name="T3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3">
                  <a:moveTo>
                    <a:pt x="61" y="83"/>
                  </a:moveTo>
                  <a:cubicBezTo>
                    <a:pt x="51" y="57"/>
                    <a:pt x="51" y="57"/>
                    <a:pt x="51" y="57"/>
                  </a:cubicBezTo>
                  <a:cubicBezTo>
                    <a:pt x="16" y="57"/>
                    <a:pt x="16" y="57"/>
                    <a:pt x="16" y="57"/>
                  </a:cubicBezTo>
                  <a:cubicBezTo>
                    <a:pt x="6" y="83"/>
                    <a:pt x="6" y="83"/>
                    <a:pt x="6" y="83"/>
                  </a:cubicBezTo>
                  <a:cubicBezTo>
                    <a:pt x="0" y="83"/>
                    <a:pt x="0" y="83"/>
                    <a:pt x="0" y="83"/>
                  </a:cubicBezTo>
                  <a:cubicBezTo>
                    <a:pt x="31" y="0"/>
                    <a:pt x="31" y="0"/>
                    <a:pt x="31" y="0"/>
                  </a:cubicBezTo>
                  <a:cubicBezTo>
                    <a:pt x="36" y="0"/>
                    <a:pt x="36" y="0"/>
                    <a:pt x="36" y="0"/>
                  </a:cubicBezTo>
                  <a:cubicBezTo>
                    <a:pt x="67" y="83"/>
                    <a:pt x="67" y="83"/>
                    <a:pt x="67" y="83"/>
                  </a:cubicBezTo>
                  <a:lnTo>
                    <a:pt x="61" y="83"/>
                  </a:lnTo>
                  <a:close/>
                  <a:moveTo>
                    <a:pt x="34" y="7"/>
                  </a:moveTo>
                  <a:cubicBezTo>
                    <a:pt x="33" y="7"/>
                    <a:pt x="33" y="7"/>
                    <a:pt x="33" y="7"/>
                  </a:cubicBezTo>
                  <a:cubicBezTo>
                    <a:pt x="33" y="10"/>
                    <a:pt x="32" y="12"/>
                    <a:pt x="31" y="13"/>
                  </a:cubicBezTo>
                  <a:cubicBezTo>
                    <a:pt x="18" y="52"/>
                    <a:pt x="18" y="52"/>
                    <a:pt x="18" y="52"/>
                  </a:cubicBezTo>
                  <a:cubicBezTo>
                    <a:pt x="50" y="52"/>
                    <a:pt x="50" y="52"/>
                    <a:pt x="50" y="52"/>
                  </a:cubicBezTo>
                  <a:cubicBezTo>
                    <a:pt x="36" y="13"/>
                    <a:pt x="36" y="13"/>
                    <a:pt x="36" y="13"/>
                  </a:cubicBezTo>
                  <a:lnTo>
                    <a:pt x="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056"/>
            <p:cNvSpPr>
              <a:spLocks/>
            </p:cNvSpPr>
            <p:nvPr/>
          </p:nvSpPr>
          <p:spPr bwMode="auto">
            <a:xfrm>
              <a:off x="-265" y="2411"/>
              <a:ext cx="149" cy="158"/>
            </a:xfrm>
            <a:custGeom>
              <a:avLst/>
              <a:gdLst>
                <a:gd name="T0" fmla="*/ 72 w 78"/>
                <a:gd name="T1" fmla="*/ 83 h 83"/>
                <a:gd name="T2" fmla="*/ 72 w 78"/>
                <a:gd name="T3" fmla="*/ 24 h 83"/>
                <a:gd name="T4" fmla="*/ 73 w 78"/>
                <a:gd name="T5" fmla="*/ 12 h 83"/>
                <a:gd name="T6" fmla="*/ 73 w 78"/>
                <a:gd name="T7" fmla="*/ 12 h 83"/>
                <a:gd name="T8" fmla="*/ 69 w 78"/>
                <a:gd name="T9" fmla="*/ 19 h 83"/>
                <a:gd name="T10" fmla="*/ 40 w 78"/>
                <a:gd name="T11" fmla="*/ 83 h 83"/>
                <a:gd name="T12" fmla="*/ 38 w 78"/>
                <a:gd name="T13" fmla="*/ 83 h 83"/>
                <a:gd name="T14" fmla="*/ 9 w 78"/>
                <a:gd name="T15" fmla="*/ 19 h 83"/>
                <a:gd name="T16" fmla="*/ 6 w 78"/>
                <a:gd name="T17" fmla="*/ 12 h 83"/>
                <a:gd name="T18" fmla="*/ 6 w 78"/>
                <a:gd name="T19" fmla="*/ 12 h 83"/>
                <a:gd name="T20" fmla="*/ 6 w 78"/>
                <a:gd name="T21" fmla="*/ 23 h 83"/>
                <a:gd name="T22" fmla="*/ 6 w 78"/>
                <a:gd name="T23" fmla="*/ 83 h 83"/>
                <a:gd name="T24" fmla="*/ 0 w 78"/>
                <a:gd name="T25" fmla="*/ 83 h 83"/>
                <a:gd name="T26" fmla="*/ 0 w 78"/>
                <a:gd name="T27" fmla="*/ 0 h 83"/>
                <a:gd name="T28" fmla="*/ 6 w 78"/>
                <a:gd name="T29" fmla="*/ 0 h 83"/>
                <a:gd name="T30" fmla="*/ 36 w 78"/>
                <a:gd name="T31" fmla="*/ 67 h 83"/>
                <a:gd name="T32" fmla="*/ 37 w 78"/>
                <a:gd name="T33" fmla="*/ 68 h 83"/>
                <a:gd name="T34" fmla="*/ 39 w 78"/>
                <a:gd name="T35" fmla="*/ 74 h 83"/>
                <a:gd name="T36" fmla="*/ 39 w 78"/>
                <a:gd name="T37" fmla="*/ 74 h 83"/>
                <a:gd name="T38" fmla="*/ 42 w 78"/>
                <a:gd name="T39" fmla="*/ 66 h 83"/>
                <a:gd name="T40" fmla="*/ 73 w 78"/>
                <a:gd name="T41" fmla="*/ 0 h 83"/>
                <a:gd name="T42" fmla="*/ 78 w 78"/>
                <a:gd name="T43" fmla="*/ 0 h 83"/>
                <a:gd name="T44" fmla="*/ 78 w 78"/>
                <a:gd name="T45" fmla="*/ 83 h 83"/>
                <a:gd name="T46" fmla="*/ 72 w 78"/>
                <a:gd name="T4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3">
                  <a:moveTo>
                    <a:pt x="72" y="83"/>
                  </a:moveTo>
                  <a:cubicBezTo>
                    <a:pt x="72" y="24"/>
                    <a:pt x="72" y="24"/>
                    <a:pt x="72" y="24"/>
                  </a:cubicBezTo>
                  <a:cubicBezTo>
                    <a:pt x="73" y="12"/>
                    <a:pt x="73" y="12"/>
                    <a:pt x="73" y="12"/>
                  </a:cubicBezTo>
                  <a:cubicBezTo>
                    <a:pt x="73" y="12"/>
                    <a:pt x="73" y="12"/>
                    <a:pt x="73" y="12"/>
                  </a:cubicBezTo>
                  <a:cubicBezTo>
                    <a:pt x="69" y="19"/>
                    <a:pt x="69" y="19"/>
                    <a:pt x="69" y="19"/>
                  </a:cubicBezTo>
                  <a:cubicBezTo>
                    <a:pt x="40" y="83"/>
                    <a:pt x="40" y="83"/>
                    <a:pt x="40" y="83"/>
                  </a:cubicBezTo>
                  <a:cubicBezTo>
                    <a:pt x="38" y="83"/>
                    <a:pt x="38" y="83"/>
                    <a:pt x="38" y="83"/>
                  </a:cubicBezTo>
                  <a:cubicBezTo>
                    <a:pt x="9" y="19"/>
                    <a:pt x="9" y="19"/>
                    <a:pt x="9" y="19"/>
                  </a:cubicBezTo>
                  <a:cubicBezTo>
                    <a:pt x="7" y="17"/>
                    <a:pt x="7" y="15"/>
                    <a:pt x="6" y="12"/>
                  </a:cubicBezTo>
                  <a:cubicBezTo>
                    <a:pt x="6" y="12"/>
                    <a:pt x="6" y="12"/>
                    <a:pt x="6" y="12"/>
                  </a:cubicBezTo>
                  <a:cubicBezTo>
                    <a:pt x="6" y="15"/>
                    <a:pt x="6" y="18"/>
                    <a:pt x="6" y="23"/>
                  </a:cubicBezTo>
                  <a:cubicBezTo>
                    <a:pt x="6" y="83"/>
                    <a:pt x="6" y="83"/>
                    <a:pt x="6" y="83"/>
                  </a:cubicBezTo>
                  <a:cubicBezTo>
                    <a:pt x="0" y="83"/>
                    <a:pt x="0" y="83"/>
                    <a:pt x="0" y="83"/>
                  </a:cubicBezTo>
                  <a:cubicBezTo>
                    <a:pt x="0" y="0"/>
                    <a:pt x="0" y="0"/>
                    <a:pt x="0" y="0"/>
                  </a:cubicBezTo>
                  <a:cubicBezTo>
                    <a:pt x="6" y="0"/>
                    <a:pt x="6" y="0"/>
                    <a:pt x="6" y="0"/>
                  </a:cubicBezTo>
                  <a:cubicBezTo>
                    <a:pt x="36" y="67"/>
                    <a:pt x="36" y="67"/>
                    <a:pt x="36" y="67"/>
                  </a:cubicBezTo>
                  <a:cubicBezTo>
                    <a:pt x="37" y="68"/>
                    <a:pt x="37" y="68"/>
                    <a:pt x="37" y="68"/>
                  </a:cubicBezTo>
                  <a:cubicBezTo>
                    <a:pt x="39" y="74"/>
                    <a:pt x="39" y="74"/>
                    <a:pt x="39" y="74"/>
                  </a:cubicBezTo>
                  <a:cubicBezTo>
                    <a:pt x="39" y="74"/>
                    <a:pt x="39" y="74"/>
                    <a:pt x="39" y="74"/>
                  </a:cubicBezTo>
                  <a:cubicBezTo>
                    <a:pt x="42" y="66"/>
                    <a:pt x="42" y="66"/>
                    <a:pt x="42" y="66"/>
                  </a:cubicBezTo>
                  <a:cubicBezTo>
                    <a:pt x="73" y="0"/>
                    <a:pt x="73" y="0"/>
                    <a:pt x="73" y="0"/>
                  </a:cubicBezTo>
                  <a:cubicBezTo>
                    <a:pt x="78" y="0"/>
                    <a:pt x="78" y="0"/>
                    <a:pt x="78" y="0"/>
                  </a:cubicBezTo>
                  <a:cubicBezTo>
                    <a:pt x="78" y="83"/>
                    <a:pt x="78" y="83"/>
                    <a:pt x="78" y="83"/>
                  </a:cubicBezTo>
                  <a:lnTo>
                    <a:pt x="7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057"/>
            <p:cNvSpPr>
              <a:spLocks/>
            </p:cNvSpPr>
            <p:nvPr/>
          </p:nvSpPr>
          <p:spPr bwMode="auto">
            <a:xfrm>
              <a:off x="-86" y="2409"/>
              <a:ext cx="84" cy="162"/>
            </a:xfrm>
            <a:custGeom>
              <a:avLst/>
              <a:gdLst>
                <a:gd name="T0" fmla="*/ 0 w 44"/>
                <a:gd name="T1" fmla="*/ 81 h 85"/>
                <a:gd name="T2" fmla="*/ 0 w 44"/>
                <a:gd name="T3" fmla="*/ 74 h 85"/>
                <a:gd name="T4" fmla="*/ 18 w 44"/>
                <a:gd name="T5" fmla="*/ 80 h 85"/>
                <a:gd name="T6" fmla="*/ 33 w 44"/>
                <a:gd name="T7" fmla="*/ 76 h 85"/>
                <a:gd name="T8" fmla="*/ 38 w 44"/>
                <a:gd name="T9" fmla="*/ 65 h 85"/>
                <a:gd name="T10" fmla="*/ 34 w 44"/>
                <a:gd name="T11" fmla="*/ 54 h 85"/>
                <a:gd name="T12" fmla="*/ 20 w 44"/>
                <a:gd name="T13" fmla="*/ 44 h 85"/>
                <a:gd name="T14" fmla="*/ 4 w 44"/>
                <a:gd name="T15" fmla="*/ 32 h 85"/>
                <a:gd name="T16" fmla="*/ 0 w 44"/>
                <a:gd name="T17" fmla="*/ 21 h 85"/>
                <a:gd name="T18" fmla="*/ 4 w 44"/>
                <a:gd name="T19" fmla="*/ 10 h 85"/>
                <a:gd name="T20" fmla="*/ 13 w 44"/>
                <a:gd name="T21" fmla="*/ 2 h 85"/>
                <a:gd name="T22" fmla="*/ 26 w 44"/>
                <a:gd name="T23" fmla="*/ 0 h 85"/>
                <a:gd name="T24" fmla="*/ 40 w 44"/>
                <a:gd name="T25" fmla="*/ 2 h 85"/>
                <a:gd name="T26" fmla="*/ 40 w 44"/>
                <a:gd name="T27" fmla="*/ 8 h 85"/>
                <a:gd name="T28" fmla="*/ 25 w 44"/>
                <a:gd name="T29" fmla="*/ 5 h 85"/>
                <a:gd name="T30" fmla="*/ 12 w 44"/>
                <a:gd name="T31" fmla="*/ 9 h 85"/>
                <a:gd name="T32" fmla="*/ 6 w 44"/>
                <a:gd name="T33" fmla="*/ 20 h 85"/>
                <a:gd name="T34" fmla="*/ 8 w 44"/>
                <a:gd name="T35" fmla="*/ 27 h 85"/>
                <a:gd name="T36" fmla="*/ 12 w 44"/>
                <a:gd name="T37" fmla="*/ 32 h 85"/>
                <a:gd name="T38" fmla="*/ 24 w 44"/>
                <a:gd name="T39" fmla="*/ 40 h 85"/>
                <a:gd name="T40" fmla="*/ 36 w 44"/>
                <a:gd name="T41" fmla="*/ 48 h 85"/>
                <a:gd name="T42" fmla="*/ 42 w 44"/>
                <a:gd name="T43" fmla="*/ 55 h 85"/>
                <a:gd name="T44" fmla="*/ 44 w 44"/>
                <a:gd name="T45" fmla="*/ 64 h 85"/>
                <a:gd name="T46" fmla="*/ 37 w 44"/>
                <a:gd name="T47" fmla="*/ 79 h 85"/>
                <a:gd name="T48" fmla="*/ 18 w 44"/>
                <a:gd name="T49" fmla="*/ 85 h 85"/>
                <a:gd name="T50" fmla="*/ 9 w 44"/>
                <a:gd name="T51" fmla="*/ 84 h 85"/>
                <a:gd name="T52" fmla="*/ 0 w 44"/>
                <a:gd name="T5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85">
                  <a:moveTo>
                    <a:pt x="0" y="81"/>
                  </a:moveTo>
                  <a:cubicBezTo>
                    <a:pt x="0" y="74"/>
                    <a:pt x="0" y="74"/>
                    <a:pt x="0" y="74"/>
                  </a:cubicBezTo>
                  <a:cubicBezTo>
                    <a:pt x="6" y="78"/>
                    <a:pt x="12" y="80"/>
                    <a:pt x="18" y="80"/>
                  </a:cubicBezTo>
                  <a:cubicBezTo>
                    <a:pt x="25" y="80"/>
                    <a:pt x="30" y="79"/>
                    <a:pt x="33" y="76"/>
                  </a:cubicBezTo>
                  <a:cubicBezTo>
                    <a:pt x="36" y="73"/>
                    <a:pt x="38" y="70"/>
                    <a:pt x="38" y="65"/>
                  </a:cubicBezTo>
                  <a:cubicBezTo>
                    <a:pt x="38" y="60"/>
                    <a:pt x="37" y="57"/>
                    <a:pt x="34" y="54"/>
                  </a:cubicBezTo>
                  <a:cubicBezTo>
                    <a:pt x="32" y="52"/>
                    <a:pt x="27" y="49"/>
                    <a:pt x="20" y="44"/>
                  </a:cubicBezTo>
                  <a:cubicBezTo>
                    <a:pt x="12" y="40"/>
                    <a:pt x="7" y="36"/>
                    <a:pt x="4" y="32"/>
                  </a:cubicBezTo>
                  <a:cubicBezTo>
                    <a:pt x="2" y="29"/>
                    <a:pt x="0" y="25"/>
                    <a:pt x="0" y="21"/>
                  </a:cubicBezTo>
                  <a:cubicBezTo>
                    <a:pt x="0" y="17"/>
                    <a:pt x="2" y="13"/>
                    <a:pt x="4" y="10"/>
                  </a:cubicBezTo>
                  <a:cubicBezTo>
                    <a:pt x="6" y="7"/>
                    <a:pt x="9" y="4"/>
                    <a:pt x="13" y="2"/>
                  </a:cubicBezTo>
                  <a:cubicBezTo>
                    <a:pt x="16" y="0"/>
                    <a:pt x="21" y="0"/>
                    <a:pt x="26" y="0"/>
                  </a:cubicBezTo>
                  <a:cubicBezTo>
                    <a:pt x="31" y="0"/>
                    <a:pt x="35" y="0"/>
                    <a:pt x="40" y="2"/>
                  </a:cubicBezTo>
                  <a:cubicBezTo>
                    <a:pt x="40" y="8"/>
                    <a:pt x="40" y="8"/>
                    <a:pt x="40" y="8"/>
                  </a:cubicBezTo>
                  <a:cubicBezTo>
                    <a:pt x="35" y="6"/>
                    <a:pt x="30" y="5"/>
                    <a:pt x="25" y="5"/>
                  </a:cubicBezTo>
                  <a:cubicBezTo>
                    <a:pt x="19" y="5"/>
                    <a:pt x="15" y="6"/>
                    <a:pt x="12" y="9"/>
                  </a:cubicBezTo>
                  <a:cubicBezTo>
                    <a:pt x="8" y="12"/>
                    <a:pt x="6" y="15"/>
                    <a:pt x="6" y="20"/>
                  </a:cubicBezTo>
                  <a:cubicBezTo>
                    <a:pt x="6" y="23"/>
                    <a:pt x="7" y="25"/>
                    <a:pt x="8" y="27"/>
                  </a:cubicBezTo>
                  <a:cubicBezTo>
                    <a:pt x="9" y="29"/>
                    <a:pt x="10" y="31"/>
                    <a:pt x="12" y="32"/>
                  </a:cubicBezTo>
                  <a:cubicBezTo>
                    <a:pt x="14" y="34"/>
                    <a:pt x="18" y="37"/>
                    <a:pt x="24" y="40"/>
                  </a:cubicBezTo>
                  <a:cubicBezTo>
                    <a:pt x="29" y="43"/>
                    <a:pt x="33" y="46"/>
                    <a:pt x="36" y="48"/>
                  </a:cubicBezTo>
                  <a:cubicBezTo>
                    <a:pt x="39" y="50"/>
                    <a:pt x="41" y="53"/>
                    <a:pt x="42" y="55"/>
                  </a:cubicBezTo>
                  <a:cubicBezTo>
                    <a:pt x="43" y="57"/>
                    <a:pt x="44" y="60"/>
                    <a:pt x="44" y="64"/>
                  </a:cubicBezTo>
                  <a:cubicBezTo>
                    <a:pt x="44" y="70"/>
                    <a:pt x="41" y="76"/>
                    <a:pt x="37" y="79"/>
                  </a:cubicBezTo>
                  <a:cubicBezTo>
                    <a:pt x="32" y="83"/>
                    <a:pt x="26" y="85"/>
                    <a:pt x="18" y="85"/>
                  </a:cubicBezTo>
                  <a:cubicBezTo>
                    <a:pt x="16" y="85"/>
                    <a:pt x="13" y="85"/>
                    <a:pt x="9" y="84"/>
                  </a:cubicBezTo>
                  <a:cubicBezTo>
                    <a:pt x="5" y="83"/>
                    <a:pt x="2" y="82"/>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058"/>
            <p:cNvSpPr>
              <a:spLocks noEditPoints="1"/>
            </p:cNvSpPr>
            <p:nvPr/>
          </p:nvSpPr>
          <p:spPr bwMode="auto">
            <a:xfrm>
              <a:off x="-1107" y="2409"/>
              <a:ext cx="149" cy="162"/>
            </a:xfrm>
            <a:custGeom>
              <a:avLst/>
              <a:gdLst>
                <a:gd name="T0" fmla="*/ 39 w 78"/>
                <a:gd name="T1" fmla="*/ 85 h 85"/>
                <a:gd name="T2" fmla="*/ 19 w 78"/>
                <a:gd name="T3" fmla="*/ 80 h 85"/>
                <a:gd name="T4" fmla="*/ 5 w 78"/>
                <a:gd name="T5" fmla="*/ 65 h 85"/>
                <a:gd name="T6" fmla="*/ 0 w 78"/>
                <a:gd name="T7" fmla="*/ 43 h 85"/>
                <a:gd name="T8" fmla="*/ 5 w 78"/>
                <a:gd name="T9" fmla="*/ 20 h 85"/>
                <a:gd name="T10" fmla="*/ 19 w 78"/>
                <a:gd name="T11" fmla="*/ 5 h 85"/>
                <a:gd name="T12" fmla="*/ 40 w 78"/>
                <a:gd name="T13" fmla="*/ 0 h 85"/>
                <a:gd name="T14" fmla="*/ 60 w 78"/>
                <a:gd name="T15" fmla="*/ 5 h 85"/>
                <a:gd name="T16" fmla="*/ 73 w 78"/>
                <a:gd name="T17" fmla="*/ 20 h 85"/>
                <a:gd name="T18" fmla="*/ 78 w 78"/>
                <a:gd name="T19" fmla="*/ 41 h 85"/>
                <a:gd name="T20" fmla="*/ 73 w 78"/>
                <a:gd name="T21" fmla="*/ 64 h 85"/>
                <a:gd name="T22" fmla="*/ 60 w 78"/>
                <a:gd name="T23" fmla="*/ 80 h 85"/>
                <a:gd name="T24" fmla="*/ 39 w 78"/>
                <a:gd name="T25" fmla="*/ 85 h 85"/>
                <a:gd name="T26" fmla="*/ 39 w 78"/>
                <a:gd name="T27" fmla="*/ 5 h 85"/>
                <a:gd name="T28" fmla="*/ 22 w 78"/>
                <a:gd name="T29" fmla="*/ 10 h 85"/>
                <a:gd name="T30" fmla="*/ 11 w 78"/>
                <a:gd name="T31" fmla="*/ 23 h 85"/>
                <a:gd name="T32" fmla="*/ 6 w 78"/>
                <a:gd name="T33" fmla="*/ 43 h 85"/>
                <a:gd name="T34" fmla="*/ 10 w 78"/>
                <a:gd name="T35" fmla="*/ 62 h 85"/>
                <a:gd name="T36" fmla="*/ 22 w 78"/>
                <a:gd name="T37" fmla="*/ 75 h 85"/>
                <a:gd name="T38" fmla="*/ 39 w 78"/>
                <a:gd name="T39" fmla="*/ 80 h 85"/>
                <a:gd name="T40" fmla="*/ 63 w 78"/>
                <a:gd name="T41" fmla="*/ 70 h 85"/>
                <a:gd name="T42" fmla="*/ 72 w 78"/>
                <a:gd name="T43" fmla="*/ 42 h 85"/>
                <a:gd name="T44" fmla="*/ 68 w 78"/>
                <a:gd name="T45" fmla="*/ 22 h 85"/>
                <a:gd name="T46" fmla="*/ 57 w 78"/>
                <a:gd name="T47" fmla="*/ 9 h 85"/>
                <a:gd name="T48" fmla="*/ 39 w 78"/>
                <a:gd name="T49"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5">
                  <a:moveTo>
                    <a:pt x="39" y="85"/>
                  </a:moveTo>
                  <a:cubicBezTo>
                    <a:pt x="31" y="85"/>
                    <a:pt x="25" y="83"/>
                    <a:pt x="19" y="80"/>
                  </a:cubicBezTo>
                  <a:cubicBezTo>
                    <a:pt x="13" y="77"/>
                    <a:pt x="8" y="72"/>
                    <a:pt x="5" y="65"/>
                  </a:cubicBezTo>
                  <a:cubicBezTo>
                    <a:pt x="2" y="59"/>
                    <a:pt x="0" y="51"/>
                    <a:pt x="0" y="43"/>
                  </a:cubicBezTo>
                  <a:cubicBezTo>
                    <a:pt x="0" y="35"/>
                    <a:pt x="2" y="27"/>
                    <a:pt x="5" y="20"/>
                  </a:cubicBezTo>
                  <a:cubicBezTo>
                    <a:pt x="9" y="14"/>
                    <a:pt x="13" y="8"/>
                    <a:pt x="19" y="5"/>
                  </a:cubicBezTo>
                  <a:cubicBezTo>
                    <a:pt x="25" y="1"/>
                    <a:pt x="32" y="0"/>
                    <a:pt x="40" y="0"/>
                  </a:cubicBezTo>
                  <a:cubicBezTo>
                    <a:pt x="48" y="0"/>
                    <a:pt x="54" y="1"/>
                    <a:pt x="60" y="5"/>
                  </a:cubicBezTo>
                  <a:cubicBezTo>
                    <a:pt x="66" y="8"/>
                    <a:pt x="70" y="13"/>
                    <a:pt x="73" y="20"/>
                  </a:cubicBezTo>
                  <a:cubicBezTo>
                    <a:pt x="76" y="26"/>
                    <a:pt x="78" y="33"/>
                    <a:pt x="78" y="41"/>
                  </a:cubicBezTo>
                  <a:cubicBezTo>
                    <a:pt x="78" y="50"/>
                    <a:pt x="76" y="58"/>
                    <a:pt x="73" y="64"/>
                  </a:cubicBezTo>
                  <a:cubicBezTo>
                    <a:pt x="70" y="71"/>
                    <a:pt x="65" y="76"/>
                    <a:pt x="60" y="80"/>
                  </a:cubicBezTo>
                  <a:cubicBezTo>
                    <a:pt x="54" y="83"/>
                    <a:pt x="47" y="85"/>
                    <a:pt x="39" y="85"/>
                  </a:cubicBezTo>
                  <a:close/>
                  <a:moveTo>
                    <a:pt x="39" y="5"/>
                  </a:moveTo>
                  <a:cubicBezTo>
                    <a:pt x="33" y="5"/>
                    <a:pt x="27" y="6"/>
                    <a:pt x="22" y="10"/>
                  </a:cubicBezTo>
                  <a:cubicBezTo>
                    <a:pt x="17" y="13"/>
                    <a:pt x="13" y="17"/>
                    <a:pt x="11" y="23"/>
                  </a:cubicBezTo>
                  <a:cubicBezTo>
                    <a:pt x="8" y="29"/>
                    <a:pt x="6" y="35"/>
                    <a:pt x="6" y="43"/>
                  </a:cubicBezTo>
                  <a:cubicBezTo>
                    <a:pt x="6" y="50"/>
                    <a:pt x="8" y="57"/>
                    <a:pt x="10" y="62"/>
                  </a:cubicBezTo>
                  <a:cubicBezTo>
                    <a:pt x="13" y="68"/>
                    <a:pt x="17" y="72"/>
                    <a:pt x="22" y="75"/>
                  </a:cubicBezTo>
                  <a:cubicBezTo>
                    <a:pt x="27" y="78"/>
                    <a:pt x="32" y="80"/>
                    <a:pt x="39" y="80"/>
                  </a:cubicBezTo>
                  <a:cubicBezTo>
                    <a:pt x="49" y="80"/>
                    <a:pt x="57" y="77"/>
                    <a:pt x="63" y="70"/>
                  </a:cubicBezTo>
                  <a:cubicBezTo>
                    <a:pt x="69" y="63"/>
                    <a:pt x="72" y="54"/>
                    <a:pt x="72" y="42"/>
                  </a:cubicBezTo>
                  <a:cubicBezTo>
                    <a:pt x="72" y="34"/>
                    <a:pt x="71" y="28"/>
                    <a:pt x="68" y="22"/>
                  </a:cubicBezTo>
                  <a:cubicBezTo>
                    <a:pt x="66" y="17"/>
                    <a:pt x="62" y="12"/>
                    <a:pt x="57" y="9"/>
                  </a:cubicBezTo>
                  <a:cubicBezTo>
                    <a:pt x="52" y="6"/>
                    <a:pt x="46" y="5"/>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059"/>
            <p:cNvSpPr>
              <a:spLocks/>
            </p:cNvSpPr>
            <p:nvPr/>
          </p:nvSpPr>
          <p:spPr bwMode="auto">
            <a:xfrm>
              <a:off x="-929" y="2411"/>
              <a:ext cx="72" cy="158"/>
            </a:xfrm>
            <a:custGeom>
              <a:avLst/>
              <a:gdLst>
                <a:gd name="T0" fmla="*/ 9 w 72"/>
                <a:gd name="T1" fmla="*/ 9 h 158"/>
                <a:gd name="T2" fmla="*/ 9 w 72"/>
                <a:gd name="T3" fmla="*/ 74 h 158"/>
                <a:gd name="T4" fmla="*/ 68 w 72"/>
                <a:gd name="T5" fmla="*/ 74 h 158"/>
                <a:gd name="T6" fmla="*/ 68 w 72"/>
                <a:gd name="T7" fmla="*/ 84 h 158"/>
                <a:gd name="T8" fmla="*/ 9 w 72"/>
                <a:gd name="T9" fmla="*/ 84 h 158"/>
                <a:gd name="T10" fmla="*/ 9 w 72"/>
                <a:gd name="T11" fmla="*/ 158 h 158"/>
                <a:gd name="T12" fmla="*/ 0 w 72"/>
                <a:gd name="T13" fmla="*/ 158 h 158"/>
                <a:gd name="T14" fmla="*/ 0 w 72"/>
                <a:gd name="T15" fmla="*/ 0 h 158"/>
                <a:gd name="T16" fmla="*/ 72 w 72"/>
                <a:gd name="T17" fmla="*/ 0 h 158"/>
                <a:gd name="T18" fmla="*/ 72 w 72"/>
                <a:gd name="T19" fmla="*/ 9 h 158"/>
                <a:gd name="T20" fmla="*/ 9 w 72"/>
                <a:gd name="T21"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58">
                  <a:moveTo>
                    <a:pt x="9" y="9"/>
                  </a:moveTo>
                  <a:lnTo>
                    <a:pt x="9" y="74"/>
                  </a:lnTo>
                  <a:lnTo>
                    <a:pt x="68" y="74"/>
                  </a:lnTo>
                  <a:lnTo>
                    <a:pt x="68" y="84"/>
                  </a:lnTo>
                  <a:lnTo>
                    <a:pt x="9" y="84"/>
                  </a:lnTo>
                  <a:lnTo>
                    <a:pt x="9" y="158"/>
                  </a:lnTo>
                  <a:lnTo>
                    <a:pt x="0" y="158"/>
                  </a:lnTo>
                  <a:lnTo>
                    <a:pt x="0" y="0"/>
                  </a:lnTo>
                  <a:lnTo>
                    <a:pt x="72" y="0"/>
                  </a:lnTo>
                  <a:lnTo>
                    <a:pt x="72"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060"/>
            <p:cNvSpPr>
              <a:spLocks noEditPoints="1"/>
            </p:cNvSpPr>
            <p:nvPr/>
          </p:nvSpPr>
          <p:spPr bwMode="auto">
            <a:xfrm>
              <a:off x="-780" y="2411"/>
              <a:ext cx="120" cy="158"/>
            </a:xfrm>
            <a:custGeom>
              <a:avLst/>
              <a:gdLst>
                <a:gd name="T0" fmla="*/ 0 w 63"/>
                <a:gd name="T1" fmla="*/ 83 h 83"/>
                <a:gd name="T2" fmla="*/ 0 w 63"/>
                <a:gd name="T3" fmla="*/ 0 h 83"/>
                <a:gd name="T4" fmla="*/ 21 w 63"/>
                <a:gd name="T5" fmla="*/ 0 h 83"/>
                <a:gd name="T6" fmla="*/ 52 w 63"/>
                <a:gd name="T7" fmla="*/ 10 h 83"/>
                <a:gd name="T8" fmla="*/ 63 w 63"/>
                <a:gd name="T9" fmla="*/ 40 h 83"/>
                <a:gd name="T10" fmla="*/ 58 w 63"/>
                <a:gd name="T11" fmla="*/ 62 h 83"/>
                <a:gd name="T12" fmla="*/ 42 w 63"/>
                <a:gd name="T13" fmla="*/ 77 h 83"/>
                <a:gd name="T14" fmla="*/ 19 w 63"/>
                <a:gd name="T15" fmla="*/ 83 h 83"/>
                <a:gd name="T16" fmla="*/ 0 w 63"/>
                <a:gd name="T17" fmla="*/ 83 h 83"/>
                <a:gd name="T18" fmla="*/ 6 w 63"/>
                <a:gd name="T19" fmla="*/ 5 h 83"/>
                <a:gd name="T20" fmla="*/ 6 w 63"/>
                <a:gd name="T21" fmla="*/ 78 h 83"/>
                <a:gd name="T22" fmla="*/ 19 w 63"/>
                <a:gd name="T23" fmla="*/ 78 h 83"/>
                <a:gd name="T24" fmla="*/ 47 w 63"/>
                <a:gd name="T25" fmla="*/ 68 h 83"/>
                <a:gd name="T26" fmla="*/ 57 w 63"/>
                <a:gd name="T27" fmla="*/ 40 h 83"/>
                <a:gd name="T28" fmla="*/ 20 w 63"/>
                <a:gd name="T29" fmla="*/ 5 h 83"/>
                <a:gd name="T30" fmla="*/ 6 w 63"/>
                <a:gd name="T3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3">
                  <a:moveTo>
                    <a:pt x="0" y="83"/>
                  </a:moveTo>
                  <a:cubicBezTo>
                    <a:pt x="0" y="0"/>
                    <a:pt x="0" y="0"/>
                    <a:pt x="0" y="0"/>
                  </a:cubicBezTo>
                  <a:cubicBezTo>
                    <a:pt x="21" y="0"/>
                    <a:pt x="21" y="0"/>
                    <a:pt x="21" y="0"/>
                  </a:cubicBezTo>
                  <a:cubicBezTo>
                    <a:pt x="34" y="0"/>
                    <a:pt x="45" y="3"/>
                    <a:pt x="52" y="10"/>
                  </a:cubicBezTo>
                  <a:cubicBezTo>
                    <a:pt x="59" y="17"/>
                    <a:pt x="63" y="27"/>
                    <a:pt x="63" y="40"/>
                  </a:cubicBezTo>
                  <a:cubicBezTo>
                    <a:pt x="63" y="49"/>
                    <a:pt x="61" y="56"/>
                    <a:pt x="58" y="62"/>
                  </a:cubicBezTo>
                  <a:cubicBezTo>
                    <a:pt x="54" y="69"/>
                    <a:pt x="49" y="74"/>
                    <a:pt x="42" y="77"/>
                  </a:cubicBezTo>
                  <a:cubicBezTo>
                    <a:pt x="36" y="81"/>
                    <a:pt x="28" y="83"/>
                    <a:pt x="19" y="83"/>
                  </a:cubicBezTo>
                  <a:lnTo>
                    <a:pt x="0" y="83"/>
                  </a:lnTo>
                  <a:close/>
                  <a:moveTo>
                    <a:pt x="6" y="5"/>
                  </a:moveTo>
                  <a:cubicBezTo>
                    <a:pt x="6" y="78"/>
                    <a:pt x="6" y="78"/>
                    <a:pt x="6" y="78"/>
                  </a:cubicBezTo>
                  <a:cubicBezTo>
                    <a:pt x="19" y="78"/>
                    <a:pt x="19" y="78"/>
                    <a:pt x="19" y="78"/>
                  </a:cubicBezTo>
                  <a:cubicBezTo>
                    <a:pt x="31" y="78"/>
                    <a:pt x="40" y="74"/>
                    <a:pt x="47" y="68"/>
                  </a:cubicBezTo>
                  <a:cubicBezTo>
                    <a:pt x="54" y="62"/>
                    <a:pt x="57" y="52"/>
                    <a:pt x="57" y="40"/>
                  </a:cubicBezTo>
                  <a:cubicBezTo>
                    <a:pt x="57" y="17"/>
                    <a:pt x="44" y="5"/>
                    <a:pt x="2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061"/>
            <p:cNvSpPr>
              <a:spLocks noEditPoints="1"/>
            </p:cNvSpPr>
            <p:nvPr/>
          </p:nvSpPr>
          <p:spPr bwMode="auto">
            <a:xfrm>
              <a:off x="-633" y="2411"/>
              <a:ext cx="93" cy="158"/>
            </a:xfrm>
            <a:custGeom>
              <a:avLst/>
              <a:gdLst>
                <a:gd name="T0" fmla="*/ 43 w 49"/>
                <a:gd name="T1" fmla="*/ 83 h 83"/>
                <a:gd name="T2" fmla="*/ 32 w 49"/>
                <a:gd name="T3" fmla="*/ 59 h 83"/>
                <a:gd name="T4" fmla="*/ 25 w 49"/>
                <a:gd name="T5" fmla="*/ 49 h 83"/>
                <a:gd name="T6" fmla="*/ 16 w 49"/>
                <a:gd name="T7" fmla="*/ 46 h 83"/>
                <a:gd name="T8" fmla="*/ 6 w 49"/>
                <a:gd name="T9" fmla="*/ 46 h 83"/>
                <a:gd name="T10" fmla="*/ 6 w 49"/>
                <a:gd name="T11" fmla="*/ 83 h 83"/>
                <a:gd name="T12" fmla="*/ 0 w 49"/>
                <a:gd name="T13" fmla="*/ 83 h 83"/>
                <a:gd name="T14" fmla="*/ 0 w 49"/>
                <a:gd name="T15" fmla="*/ 0 h 83"/>
                <a:gd name="T16" fmla="*/ 23 w 49"/>
                <a:gd name="T17" fmla="*/ 0 h 83"/>
                <a:gd name="T18" fmla="*/ 41 w 49"/>
                <a:gd name="T19" fmla="*/ 6 h 83"/>
                <a:gd name="T20" fmla="*/ 47 w 49"/>
                <a:gd name="T21" fmla="*/ 22 h 83"/>
                <a:gd name="T22" fmla="*/ 42 w 49"/>
                <a:gd name="T23" fmla="*/ 36 h 83"/>
                <a:gd name="T24" fmla="*/ 27 w 49"/>
                <a:gd name="T25" fmla="*/ 44 h 83"/>
                <a:gd name="T26" fmla="*/ 27 w 49"/>
                <a:gd name="T27" fmla="*/ 44 h 83"/>
                <a:gd name="T28" fmla="*/ 37 w 49"/>
                <a:gd name="T29" fmla="*/ 56 h 83"/>
                <a:gd name="T30" fmla="*/ 49 w 49"/>
                <a:gd name="T31" fmla="*/ 83 h 83"/>
                <a:gd name="T32" fmla="*/ 43 w 49"/>
                <a:gd name="T33" fmla="*/ 83 h 83"/>
                <a:gd name="T34" fmla="*/ 6 w 49"/>
                <a:gd name="T35" fmla="*/ 5 h 83"/>
                <a:gd name="T36" fmla="*/ 6 w 49"/>
                <a:gd name="T37" fmla="*/ 41 h 83"/>
                <a:gd name="T38" fmla="*/ 20 w 49"/>
                <a:gd name="T39" fmla="*/ 41 h 83"/>
                <a:gd name="T40" fmla="*/ 36 w 49"/>
                <a:gd name="T41" fmla="*/ 36 h 83"/>
                <a:gd name="T42" fmla="*/ 41 w 49"/>
                <a:gd name="T43" fmla="*/ 22 h 83"/>
                <a:gd name="T44" fmla="*/ 36 w 49"/>
                <a:gd name="T45" fmla="*/ 10 h 83"/>
                <a:gd name="T46" fmla="*/ 22 w 49"/>
                <a:gd name="T47" fmla="*/ 5 h 83"/>
                <a:gd name="T48" fmla="*/ 6 w 49"/>
                <a:gd name="T4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83">
                  <a:moveTo>
                    <a:pt x="43" y="83"/>
                  </a:moveTo>
                  <a:cubicBezTo>
                    <a:pt x="32" y="59"/>
                    <a:pt x="32" y="59"/>
                    <a:pt x="32" y="59"/>
                  </a:cubicBezTo>
                  <a:cubicBezTo>
                    <a:pt x="30" y="54"/>
                    <a:pt x="27" y="50"/>
                    <a:pt x="25" y="49"/>
                  </a:cubicBezTo>
                  <a:cubicBezTo>
                    <a:pt x="23" y="47"/>
                    <a:pt x="20" y="46"/>
                    <a:pt x="16" y="46"/>
                  </a:cubicBezTo>
                  <a:cubicBezTo>
                    <a:pt x="6" y="46"/>
                    <a:pt x="6" y="46"/>
                    <a:pt x="6" y="46"/>
                  </a:cubicBezTo>
                  <a:cubicBezTo>
                    <a:pt x="6" y="83"/>
                    <a:pt x="6" y="83"/>
                    <a:pt x="6" y="83"/>
                  </a:cubicBezTo>
                  <a:cubicBezTo>
                    <a:pt x="0" y="83"/>
                    <a:pt x="0" y="83"/>
                    <a:pt x="0" y="83"/>
                  </a:cubicBezTo>
                  <a:cubicBezTo>
                    <a:pt x="0" y="0"/>
                    <a:pt x="0" y="0"/>
                    <a:pt x="0" y="0"/>
                  </a:cubicBezTo>
                  <a:cubicBezTo>
                    <a:pt x="23" y="0"/>
                    <a:pt x="23" y="0"/>
                    <a:pt x="23" y="0"/>
                  </a:cubicBezTo>
                  <a:cubicBezTo>
                    <a:pt x="31" y="0"/>
                    <a:pt x="36" y="2"/>
                    <a:pt x="41" y="6"/>
                  </a:cubicBezTo>
                  <a:cubicBezTo>
                    <a:pt x="45" y="10"/>
                    <a:pt x="47" y="15"/>
                    <a:pt x="47" y="22"/>
                  </a:cubicBezTo>
                  <a:cubicBezTo>
                    <a:pt x="47" y="27"/>
                    <a:pt x="45" y="32"/>
                    <a:pt x="42" y="36"/>
                  </a:cubicBezTo>
                  <a:cubicBezTo>
                    <a:pt x="38" y="40"/>
                    <a:pt x="34" y="43"/>
                    <a:pt x="27" y="44"/>
                  </a:cubicBezTo>
                  <a:cubicBezTo>
                    <a:pt x="27" y="44"/>
                    <a:pt x="27" y="44"/>
                    <a:pt x="27" y="44"/>
                  </a:cubicBezTo>
                  <a:cubicBezTo>
                    <a:pt x="31" y="46"/>
                    <a:pt x="34" y="50"/>
                    <a:pt x="37" y="56"/>
                  </a:cubicBezTo>
                  <a:cubicBezTo>
                    <a:pt x="49" y="83"/>
                    <a:pt x="49" y="83"/>
                    <a:pt x="49" y="83"/>
                  </a:cubicBezTo>
                  <a:lnTo>
                    <a:pt x="43" y="83"/>
                  </a:lnTo>
                  <a:close/>
                  <a:moveTo>
                    <a:pt x="6" y="5"/>
                  </a:moveTo>
                  <a:cubicBezTo>
                    <a:pt x="6" y="41"/>
                    <a:pt x="6" y="41"/>
                    <a:pt x="6" y="41"/>
                  </a:cubicBezTo>
                  <a:cubicBezTo>
                    <a:pt x="20" y="41"/>
                    <a:pt x="20" y="41"/>
                    <a:pt x="20" y="41"/>
                  </a:cubicBezTo>
                  <a:cubicBezTo>
                    <a:pt x="27" y="41"/>
                    <a:pt x="32" y="39"/>
                    <a:pt x="36" y="36"/>
                  </a:cubicBezTo>
                  <a:cubicBezTo>
                    <a:pt x="39" y="32"/>
                    <a:pt x="41" y="28"/>
                    <a:pt x="41" y="22"/>
                  </a:cubicBezTo>
                  <a:cubicBezTo>
                    <a:pt x="41" y="17"/>
                    <a:pt x="39" y="13"/>
                    <a:pt x="36" y="10"/>
                  </a:cubicBezTo>
                  <a:cubicBezTo>
                    <a:pt x="33" y="7"/>
                    <a:pt x="28" y="5"/>
                    <a:pt x="22"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062"/>
            <p:cNvSpPr>
              <a:spLocks/>
            </p:cNvSpPr>
            <p:nvPr/>
          </p:nvSpPr>
          <p:spPr bwMode="auto">
            <a:xfrm>
              <a:off x="-511" y="2411"/>
              <a:ext cx="78" cy="158"/>
            </a:xfrm>
            <a:custGeom>
              <a:avLst/>
              <a:gdLst>
                <a:gd name="T0" fmla="*/ 0 w 78"/>
                <a:gd name="T1" fmla="*/ 158 h 158"/>
                <a:gd name="T2" fmla="*/ 0 w 78"/>
                <a:gd name="T3" fmla="*/ 0 h 158"/>
                <a:gd name="T4" fmla="*/ 74 w 78"/>
                <a:gd name="T5" fmla="*/ 0 h 158"/>
                <a:gd name="T6" fmla="*/ 74 w 78"/>
                <a:gd name="T7" fmla="*/ 9 h 158"/>
                <a:gd name="T8" fmla="*/ 11 w 78"/>
                <a:gd name="T9" fmla="*/ 9 h 158"/>
                <a:gd name="T10" fmla="*/ 11 w 78"/>
                <a:gd name="T11" fmla="*/ 72 h 158"/>
                <a:gd name="T12" fmla="*/ 68 w 78"/>
                <a:gd name="T13" fmla="*/ 72 h 158"/>
                <a:gd name="T14" fmla="*/ 68 w 78"/>
                <a:gd name="T15" fmla="*/ 84 h 158"/>
                <a:gd name="T16" fmla="*/ 11 w 78"/>
                <a:gd name="T17" fmla="*/ 84 h 158"/>
                <a:gd name="T18" fmla="*/ 11 w 78"/>
                <a:gd name="T19" fmla="*/ 149 h 158"/>
                <a:gd name="T20" fmla="*/ 78 w 78"/>
                <a:gd name="T21" fmla="*/ 149 h 158"/>
                <a:gd name="T22" fmla="*/ 78 w 78"/>
                <a:gd name="T23" fmla="*/ 158 h 158"/>
                <a:gd name="T24" fmla="*/ 0 w 78"/>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58">
                  <a:moveTo>
                    <a:pt x="0" y="158"/>
                  </a:moveTo>
                  <a:lnTo>
                    <a:pt x="0" y="0"/>
                  </a:lnTo>
                  <a:lnTo>
                    <a:pt x="74" y="0"/>
                  </a:lnTo>
                  <a:lnTo>
                    <a:pt x="74" y="9"/>
                  </a:lnTo>
                  <a:lnTo>
                    <a:pt x="11" y="9"/>
                  </a:lnTo>
                  <a:lnTo>
                    <a:pt x="11" y="72"/>
                  </a:lnTo>
                  <a:lnTo>
                    <a:pt x="68" y="72"/>
                  </a:lnTo>
                  <a:lnTo>
                    <a:pt x="68" y="84"/>
                  </a:lnTo>
                  <a:lnTo>
                    <a:pt x="11" y="84"/>
                  </a:lnTo>
                  <a:lnTo>
                    <a:pt x="11" y="149"/>
                  </a:lnTo>
                  <a:lnTo>
                    <a:pt x="78" y="149"/>
                  </a:lnTo>
                  <a:lnTo>
                    <a:pt x="78"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063"/>
            <p:cNvSpPr>
              <a:spLocks noEditPoints="1"/>
            </p:cNvSpPr>
            <p:nvPr/>
          </p:nvSpPr>
          <p:spPr bwMode="auto">
            <a:xfrm>
              <a:off x="-416" y="2411"/>
              <a:ext cx="128" cy="158"/>
            </a:xfrm>
            <a:custGeom>
              <a:avLst/>
              <a:gdLst>
                <a:gd name="T0" fmla="*/ 61 w 67"/>
                <a:gd name="T1" fmla="*/ 83 h 83"/>
                <a:gd name="T2" fmla="*/ 51 w 67"/>
                <a:gd name="T3" fmla="*/ 57 h 83"/>
                <a:gd name="T4" fmla="*/ 16 w 67"/>
                <a:gd name="T5" fmla="*/ 57 h 83"/>
                <a:gd name="T6" fmla="*/ 6 w 67"/>
                <a:gd name="T7" fmla="*/ 83 h 83"/>
                <a:gd name="T8" fmla="*/ 0 w 67"/>
                <a:gd name="T9" fmla="*/ 83 h 83"/>
                <a:gd name="T10" fmla="*/ 31 w 67"/>
                <a:gd name="T11" fmla="*/ 0 h 83"/>
                <a:gd name="T12" fmla="*/ 36 w 67"/>
                <a:gd name="T13" fmla="*/ 0 h 83"/>
                <a:gd name="T14" fmla="*/ 67 w 67"/>
                <a:gd name="T15" fmla="*/ 83 h 83"/>
                <a:gd name="T16" fmla="*/ 61 w 67"/>
                <a:gd name="T17" fmla="*/ 83 h 83"/>
                <a:gd name="T18" fmla="*/ 34 w 67"/>
                <a:gd name="T19" fmla="*/ 7 h 83"/>
                <a:gd name="T20" fmla="*/ 33 w 67"/>
                <a:gd name="T21" fmla="*/ 7 h 83"/>
                <a:gd name="T22" fmla="*/ 31 w 67"/>
                <a:gd name="T23" fmla="*/ 13 h 83"/>
                <a:gd name="T24" fmla="*/ 18 w 67"/>
                <a:gd name="T25" fmla="*/ 52 h 83"/>
                <a:gd name="T26" fmla="*/ 50 w 67"/>
                <a:gd name="T27" fmla="*/ 52 h 83"/>
                <a:gd name="T28" fmla="*/ 36 w 67"/>
                <a:gd name="T29" fmla="*/ 13 h 83"/>
                <a:gd name="T30" fmla="*/ 34 w 67"/>
                <a:gd name="T3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3">
                  <a:moveTo>
                    <a:pt x="61" y="83"/>
                  </a:moveTo>
                  <a:cubicBezTo>
                    <a:pt x="51" y="57"/>
                    <a:pt x="51" y="57"/>
                    <a:pt x="51" y="57"/>
                  </a:cubicBezTo>
                  <a:cubicBezTo>
                    <a:pt x="16" y="57"/>
                    <a:pt x="16" y="57"/>
                    <a:pt x="16" y="57"/>
                  </a:cubicBezTo>
                  <a:cubicBezTo>
                    <a:pt x="6" y="83"/>
                    <a:pt x="6" y="83"/>
                    <a:pt x="6" y="83"/>
                  </a:cubicBezTo>
                  <a:cubicBezTo>
                    <a:pt x="0" y="83"/>
                    <a:pt x="0" y="83"/>
                    <a:pt x="0" y="83"/>
                  </a:cubicBezTo>
                  <a:cubicBezTo>
                    <a:pt x="31" y="0"/>
                    <a:pt x="31" y="0"/>
                    <a:pt x="31" y="0"/>
                  </a:cubicBezTo>
                  <a:cubicBezTo>
                    <a:pt x="36" y="0"/>
                    <a:pt x="36" y="0"/>
                    <a:pt x="36" y="0"/>
                  </a:cubicBezTo>
                  <a:cubicBezTo>
                    <a:pt x="67" y="83"/>
                    <a:pt x="67" y="83"/>
                    <a:pt x="67" y="83"/>
                  </a:cubicBezTo>
                  <a:lnTo>
                    <a:pt x="61" y="83"/>
                  </a:lnTo>
                  <a:close/>
                  <a:moveTo>
                    <a:pt x="34" y="7"/>
                  </a:moveTo>
                  <a:cubicBezTo>
                    <a:pt x="33" y="7"/>
                    <a:pt x="33" y="7"/>
                    <a:pt x="33" y="7"/>
                  </a:cubicBezTo>
                  <a:cubicBezTo>
                    <a:pt x="33" y="10"/>
                    <a:pt x="32" y="12"/>
                    <a:pt x="31" y="13"/>
                  </a:cubicBezTo>
                  <a:cubicBezTo>
                    <a:pt x="18" y="52"/>
                    <a:pt x="18" y="52"/>
                    <a:pt x="18" y="52"/>
                  </a:cubicBezTo>
                  <a:cubicBezTo>
                    <a:pt x="50" y="52"/>
                    <a:pt x="50" y="52"/>
                    <a:pt x="50" y="52"/>
                  </a:cubicBezTo>
                  <a:cubicBezTo>
                    <a:pt x="36" y="13"/>
                    <a:pt x="36" y="13"/>
                    <a:pt x="36" y="13"/>
                  </a:cubicBezTo>
                  <a:lnTo>
                    <a:pt x="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64"/>
            <p:cNvSpPr>
              <a:spLocks/>
            </p:cNvSpPr>
            <p:nvPr/>
          </p:nvSpPr>
          <p:spPr bwMode="auto">
            <a:xfrm>
              <a:off x="-265" y="2411"/>
              <a:ext cx="149" cy="158"/>
            </a:xfrm>
            <a:custGeom>
              <a:avLst/>
              <a:gdLst>
                <a:gd name="T0" fmla="*/ 72 w 78"/>
                <a:gd name="T1" fmla="*/ 83 h 83"/>
                <a:gd name="T2" fmla="*/ 72 w 78"/>
                <a:gd name="T3" fmla="*/ 24 h 83"/>
                <a:gd name="T4" fmla="*/ 73 w 78"/>
                <a:gd name="T5" fmla="*/ 12 h 83"/>
                <a:gd name="T6" fmla="*/ 73 w 78"/>
                <a:gd name="T7" fmla="*/ 12 h 83"/>
                <a:gd name="T8" fmla="*/ 69 w 78"/>
                <a:gd name="T9" fmla="*/ 19 h 83"/>
                <a:gd name="T10" fmla="*/ 40 w 78"/>
                <a:gd name="T11" fmla="*/ 83 h 83"/>
                <a:gd name="T12" fmla="*/ 38 w 78"/>
                <a:gd name="T13" fmla="*/ 83 h 83"/>
                <a:gd name="T14" fmla="*/ 9 w 78"/>
                <a:gd name="T15" fmla="*/ 19 h 83"/>
                <a:gd name="T16" fmla="*/ 6 w 78"/>
                <a:gd name="T17" fmla="*/ 12 h 83"/>
                <a:gd name="T18" fmla="*/ 6 w 78"/>
                <a:gd name="T19" fmla="*/ 12 h 83"/>
                <a:gd name="T20" fmla="*/ 6 w 78"/>
                <a:gd name="T21" fmla="*/ 23 h 83"/>
                <a:gd name="T22" fmla="*/ 6 w 78"/>
                <a:gd name="T23" fmla="*/ 83 h 83"/>
                <a:gd name="T24" fmla="*/ 0 w 78"/>
                <a:gd name="T25" fmla="*/ 83 h 83"/>
                <a:gd name="T26" fmla="*/ 0 w 78"/>
                <a:gd name="T27" fmla="*/ 0 h 83"/>
                <a:gd name="T28" fmla="*/ 6 w 78"/>
                <a:gd name="T29" fmla="*/ 0 h 83"/>
                <a:gd name="T30" fmla="*/ 36 w 78"/>
                <a:gd name="T31" fmla="*/ 67 h 83"/>
                <a:gd name="T32" fmla="*/ 37 w 78"/>
                <a:gd name="T33" fmla="*/ 68 h 83"/>
                <a:gd name="T34" fmla="*/ 39 w 78"/>
                <a:gd name="T35" fmla="*/ 74 h 83"/>
                <a:gd name="T36" fmla="*/ 39 w 78"/>
                <a:gd name="T37" fmla="*/ 74 h 83"/>
                <a:gd name="T38" fmla="*/ 42 w 78"/>
                <a:gd name="T39" fmla="*/ 66 h 83"/>
                <a:gd name="T40" fmla="*/ 73 w 78"/>
                <a:gd name="T41" fmla="*/ 0 h 83"/>
                <a:gd name="T42" fmla="*/ 78 w 78"/>
                <a:gd name="T43" fmla="*/ 0 h 83"/>
                <a:gd name="T44" fmla="*/ 78 w 78"/>
                <a:gd name="T45" fmla="*/ 83 h 83"/>
                <a:gd name="T46" fmla="*/ 72 w 78"/>
                <a:gd name="T4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3">
                  <a:moveTo>
                    <a:pt x="72" y="83"/>
                  </a:moveTo>
                  <a:cubicBezTo>
                    <a:pt x="72" y="24"/>
                    <a:pt x="72" y="24"/>
                    <a:pt x="72" y="24"/>
                  </a:cubicBezTo>
                  <a:cubicBezTo>
                    <a:pt x="73" y="12"/>
                    <a:pt x="73" y="12"/>
                    <a:pt x="73" y="12"/>
                  </a:cubicBezTo>
                  <a:cubicBezTo>
                    <a:pt x="73" y="12"/>
                    <a:pt x="73" y="12"/>
                    <a:pt x="73" y="12"/>
                  </a:cubicBezTo>
                  <a:cubicBezTo>
                    <a:pt x="69" y="19"/>
                    <a:pt x="69" y="19"/>
                    <a:pt x="69" y="19"/>
                  </a:cubicBezTo>
                  <a:cubicBezTo>
                    <a:pt x="40" y="83"/>
                    <a:pt x="40" y="83"/>
                    <a:pt x="40" y="83"/>
                  </a:cubicBezTo>
                  <a:cubicBezTo>
                    <a:pt x="38" y="83"/>
                    <a:pt x="38" y="83"/>
                    <a:pt x="38" y="83"/>
                  </a:cubicBezTo>
                  <a:cubicBezTo>
                    <a:pt x="9" y="19"/>
                    <a:pt x="9" y="19"/>
                    <a:pt x="9" y="19"/>
                  </a:cubicBezTo>
                  <a:cubicBezTo>
                    <a:pt x="7" y="17"/>
                    <a:pt x="7" y="15"/>
                    <a:pt x="6" y="12"/>
                  </a:cubicBezTo>
                  <a:cubicBezTo>
                    <a:pt x="6" y="12"/>
                    <a:pt x="6" y="12"/>
                    <a:pt x="6" y="12"/>
                  </a:cubicBezTo>
                  <a:cubicBezTo>
                    <a:pt x="6" y="15"/>
                    <a:pt x="6" y="18"/>
                    <a:pt x="6" y="23"/>
                  </a:cubicBezTo>
                  <a:cubicBezTo>
                    <a:pt x="6" y="83"/>
                    <a:pt x="6" y="83"/>
                    <a:pt x="6" y="83"/>
                  </a:cubicBezTo>
                  <a:cubicBezTo>
                    <a:pt x="0" y="83"/>
                    <a:pt x="0" y="83"/>
                    <a:pt x="0" y="83"/>
                  </a:cubicBezTo>
                  <a:cubicBezTo>
                    <a:pt x="0" y="0"/>
                    <a:pt x="0" y="0"/>
                    <a:pt x="0" y="0"/>
                  </a:cubicBezTo>
                  <a:cubicBezTo>
                    <a:pt x="6" y="0"/>
                    <a:pt x="6" y="0"/>
                    <a:pt x="6" y="0"/>
                  </a:cubicBezTo>
                  <a:cubicBezTo>
                    <a:pt x="36" y="67"/>
                    <a:pt x="36" y="67"/>
                    <a:pt x="36" y="67"/>
                  </a:cubicBezTo>
                  <a:cubicBezTo>
                    <a:pt x="37" y="68"/>
                    <a:pt x="37" y="68"/>
                    <a:pt x="37" y="68"/>
                  </a:cubicBezTo>
                  <a:cubicBezTo>
                    <a:pt x="39" y="74"/>
                    <a:pt x="39" y="74"/>
                    <a:pt x="39" y="74"/>
                  </a:cubicBezTo>
                  <a:cubicBezTo>
                    <a:pt x="39" y="74"/>
                    <a:pt x="39" y="74"/>
                    <a:pt x="39" y="74"/>
                  </a:cubicBezTo>
                  <a:cubicBezTo>
                    <a:pt x="42" y="66"/>
                    <a:pt x="42" y="66"/>
                    <a:pt x="42" y="66"/>
                  </a:cubicBezTo>
                  <a:cubicBezTo>
                    <a:pt x="73" y="0"/>
                    <a:pt x="73" y="0"/>
                    <a:pt x="73" y="0"/>
                  </a:cubicBezTo>
                  <a:cubicBezTo>
                    <a:pt x="78" y="0"/>
                    <a:pt x="78" y="0"/>
                    <a:pt x="78" y="0"/>
                  </a:cubicBezTo>
                  <a:cubicBezTo>
                    <a:pt x="78" y="83"/>
                    <a:pt x="78" y="83"/>
                    <a:pt x="78" y="83"/>
                  </a:cubicBezTo>
                  <a:lnTo>
                    <a:pt x="7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065"/>
            <p:cNvSpPr>
              <a:spLocks/>
            </p:cNvSpPr>
            <p:nvPr/>
          </p:nvSpPr>
          <p:spPr bwMode="auto">
            <a:xfrm>
              <a:off x="-86" y="2409"/>
              <a:ext cx="84" cy="162"/>
            </a:xfrm>
            <a:custGeom>
              <a:avLst/>
              <a:gdLst>
                <a:gd name="T0" fmla="*/ 0 w 44"/>
                <a:gd name="T1" fmla="*/ 81 h 85"/>
                <a:gd name="T2" fmla="*/ 0 w 44"/>
                <a:gd name="T3" fmla="*/ 74 h 85"/>
                <a:gd name="T4" fmla="*/ 18 w 44"/>
                <a:gd name="T5" fmla="*/ 80 h 85"/>
                <a:gd name="T6" fmla="*/ 33 w 44"/>
                <a:gd name="T7" fmla="*/ 76 h 85"/>
                <a:gd name="T8" fmla="*/ 38 w 44"/>
                <a:gd name="T9" fmla="*/ 65 h 85"/>
                <a:gd name="T10" fmla="*/ 34 w 44"/>
                <a:gd name="T11" fmla="*/ 54 h 85"/>
                <a:gd name="T12" fmla="*/ 20 w 44"/>
                <a:gd name="T13" fmla="*/ 44 h 85"/>
                <a:gd name="T14" fmla="*/ 4 w 44"/>
                <a:gd name="T15" fmla="*/ 32 h 85"/>
                <a:gd name="T16" fmla="*/ 0 w 44"/>
                <a:gd name="T17" fmla="*/ 21 h 85"/>
                <a:gd name="T18" fmla="*/ 4 w 44"/>
                <a:gd name="T19" fmla="*/ 10 h 85"/>
                <a:gd name="T20" fmla="*/ 13 w 44"/>
                <a:gd name="T21" fmla="*/ 2 h 85"/>
                <a:gd name="T22" fmla="*/ 26 w 44"/>
                <a:gd name="T23" fmla="*/ 0 h 85"/>
                <a:gd name="T24" fmla="*/ 40 w 44"/>
                <a:gd name="T25" fmla="*/ 2 h 85"/>
                <a:gd name="T26" fmla="*/ 40 w 44"/>
                <a:gd name="T27" fmla="*/ 8 h 85"/>
                <a:gd name="T28" fmla="*/ 25 w 44"/>
                <a:gd name="T29" fmla="*/ 5 h 85"/>
                <a:gd name="T30" fmla="*/ 12 w 44"/>
                <a:gd name="T31" fmla="*/ 9 h 85"/>
                <a:gd name="T32" fmla="*/ 6 w 44"/>
                <a:gd name="T33" fmla="*/ 20 h 85"/>
                <a:gd name="T34" fmla="*/ 8 w 44"/>
                <a:gd name="T35" fmla="*/ 27 h 85"/>
                <a:gd name="T36" fmla="*/ 12 w 44"/>
                <a:gd name="T37" fmla="*/ 32 h 85"/>
                <a:gd name="T38" fmla="*/ 24 w 44"/>
                <a:gd name="T39" fmla="*/ 40 h 85"/>
                <a:gd name="T40" fmla="*/ 36 w 44"/>
                <a:gd name="T41" fmla="*/ 48 h 85"/>
                <a:gd name="T42" fmla="*/ 42 w 44"/>
                <a:gd name="T43" fmla="*/ 55 h 85"/>
                <a:gd name="T44" fmla="*/ 44 w 44"/>
                <a:gd name="T45" fmla="*/ 64 h 85"/>
                <a:gd name="T46" fmla="*/ 37 w 44"/>
                <a:gd name="T47" fmla="*/ 79 h 85"/>
                <a:gd name="T48" fmla="*/ 18 w 44"/>
                <a:gd name="T49" fmla="*/ 85 h 85"/>
                <a:gd name="T50" fmla="*/ 9 w 44"/>
                <a:gd name="T51" fmla="*/ 84 h 85"/>
                <a:gd name="T52" fmla="*/ 0 w 44"/>
                <a:gd name="T5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85">
                  <a:moveTo>
                    <a:pt x="0" y="81"/>
                  </a:moveTo>
                  <a:cubicBezTo>
                    <a:pt x="0" y="74"/>
                    <a:pt x="0" y="74"/>
                    <a:pt x="0" y="74"/>
                  </a:cubicBezTo>
                  <a:cubicBezTo>
                    <a:pt x="6" y="78"/>
                    <a:pt x="12" y="80"/>
                    <a:pt x="18" y="80"/>
                  </a:cubicBezTo>
                  <a:cubicBezTo>
                    <a:pt x="25" y="80"/>
                    <a:pt x="30" y="79"/>
                    <a:pt x="33" y="76"/>
                  </a:cubicBezTo>
                  <a:cubicBezTo>
                    <a:pt x="36" y="73"/>
                    <a:pt x="38" y="70"/>
                    <a:pt x="38" y="65"/>
                  </a:cubicBezTo>
                  <a:cubicBezTo>
                    <a:pt x="38" y="60"/>
                    <a:pt x="37" y="57"/>
                    <a:pt x="34" y="54"/>
                  </a:cubicBezTo>
                  <a:cubicBezTo>
                    <a:pt x="32" y="52"/>
                    <a:pt x="27" y="49"/>
                    <a:pt x="20" y="44"/>
                  </a:cubicBezTo>
                  <a:cubicBezTo>
                    <a:pt x="12" y="40"/>
                    <a:pt x="7" y="36"/>
                    <a:pt x="4" y="32"/>
                  </a:cubicBezTo>
                  <a:cubicBezTo>
                    <a:pt x="2" y="29"/>
                    <a:pt x="0" y="25"/>
                    <a:pt x="0" y="21"/>
                  </a:cubicBezTo>
                  <a:cubicBezTo>
                    <a:pt x="0" y="17"/>
                    <a:pt x="2" y="13"/>
                    <a:pt x="4" y="10"/>
                  </a:cubicBezTo>
                  <a:cubicBezTo>
                    <a:pt x="6" y="7"/>
                    <a:pt x="9" y="4"/>
                    <a:pt x="13" y="2"/>
                  </a:cubicBezTo>
                  <a:cubicBezTo>
                    <a:pt x="16" y="0"/>
                    <a:pt x="21" y="0"/>
                    <a:pt x="26" y="0"/>
                  </a:cubicBezTo>
                  <a:cubicBezTo>
                    <a:pt x="31" y="0"/>
                    <a:pt x="35" y="0"/>
                    <a:pt x="40" y="2"/>
                  </a:cubicBezTo>
                  <a:cubicBezTo>
                    <a:pt x="40" y="8"/>
                    <a:pt x="40" y="8"/>
                    <a:pt x="40" y="8"/>
                  </a:cubicBezTo>
                  <a:cubicBezTo>
                    <a:pt x="35" y="6"/>
                    <a:pt x="30" y="5"/>
                    <a:pt x="25" y="5"/>
                  </a:cubicBezTo>
                  <a:cubicBezTo>
                    <a:pt x="19" y="5"/>
                    <a:pt x="15" y="6"/>
                    <a:pt x="12" y="9"/>
                  </a:cubicBezTo>
                  <a:cubicBezTo>
                    <a:pt x="8" y="12"/>
                    <a:pt x="6" y="15"/>
                    <a:pt x="6" y="20"/>
                  </a:cubicBezTo>
                  <a:cubicBezTo>
                    <a:pt x="6" y="23"/>
                    <a:pt x="7" y="25"/>
                    <a:pt x="8" y="27"/>
                  </a:cubicBezTo>
                  <a:cubicBezTo>
                    <a:pt x="9" y="29"/>
                    <a:pt x="10" y="31"/>
                    <a:pt x="12" y="32"/>
                  </a:cubicBezTo>
                  <a:cubicBezTo>
                    <a:pt x="14" y="34"/>
                    <a:pt x="18" y="37"/>
                    <a:pt x="24" y="40"/>
                  </a:cubicBezTo>
                  <a:cubicBezTo>
                    <a:pt x="29" y="43"/>
                    <a:pt x="33" y="46"/>
                    <a:pt x="36" y="48"/>
                  </a:cubicBezTo>
                  <a:cubicBezTo>
                    <a:pt x="39" y="50"/>
                    <a:pt x="41" y="53"/>
                    <a:pt x="42" y="55"/>
                  </a:cubicBezTo>
                  <a:cubicBezTo>
                    <a:pt x="43" y="57"/>
                    <a:pt x="44" y="60"/>
                    <a:pt x="44" y="64"/>
                  </a:cubicBezTo>
                  <a:cubicBezTo>
                    <a:pt x="44" y="70"/>
                    <a:pt x="41" y="76"/>
                    <a:pt x="37" y="79"/>
                  </a:cubicBezTo>
                  <a:cubicBezTo>
                    <a:pt x="32" y="83"/>
                    <a:pt x="26" y="85"/>
                    <a:pt x="18" y="85"/>
                  </a:cubicBezTo>
                  <a:cubicBezTo>
                    <a:pt x="16" y="85"/>
                    <a:pt x="13" y="85"/>
                    <a:pt x="9" y="84"/>
                  </a:cubicBezTo>
                  <a:cubicBezTo>
                    <a:pt x="5" y="83"/>
                    <a:pt x="2" y="82"/>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066"/>
            <p:cNvSpPr>
              <a:spLocks/>
            </p:cNvSpPr>
            <p:nvPr/>
          </p:nvSpPr>
          <p:spPr bwMode="auto">
            <a:xfrm>
              <a:off x="-1584" y="1930"/>
              <a:ext cx="246" cy="300"/>
            </a:xfrm>
            <a:custGeom>
              <a:avLst/>
              <a:gdLst>
                <a:gd name="T0" fmla="*/ 111 w 129"/>
                <a:gd name="T1" fmla="*/ 137 h 157"/>
                <a:gd name="T2" fmla="*/ 129 w 129"/>
                <a:gd name="T3" fmla="*/ 80 h 157"/>
                <a:gd name="T4" fmla="*/ 112 w 129"/>
                <a:gd name="T5" fmla="*/ 21 h 157"/>
                <a:gd name="T6" fmla="*/ 65 w 129"/>
                <a:gd name="T7" fmla="*/ 0 h 157"/>
                <a:gd name="T8" fmla="*/ 18 w 129"/>
                <a:gd name="T9" fmla="*/ 22 h 157"/>
                <a:gd name="T10" fmla="*/ 0 w 129"/>
                <a:gd name="T11" fmla="*/ 79 h 157"/>
                <a:gd name="T12" fmla="*/ 8 w 129"/>
                <a:gd name="T13" fmla="*/ 120 h 157"/>
                <a:gd name="T14" fmla="*/ 31 w 129"/>
                <a:gd name="T15" fmla="*/ 148 h 157"/>
                <a:gd name="T16" fmla="*/ 64 w 129"/>
                <a:gd name="T17" fmla="*/ 157 h 157"/>
                <a:gd name="T18" fmla="*/ 111 w 129"/>
                <a:gd name="T19" fmla="*/ 1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57">
                  <a:moveTo>
                    <a:pt x="111" y="137"/>
                  </a:moveTo>
                  <a:cubicBezTo>
                    <a:pt x="123" y="124"/>
                    <a:pt x="129" y="104"/>
                    <a:pt x="129" y="80"/>
                  </a:cubicBezTo>
                  <a:cubicBezTo>
                    <a:pt x="129" y="55"/>
                    <a:pt x="123" y="35"/>
                    <a:pt x="112" y="21"/>
                  </a:cubicBezTo>
                  <a:cubicBezTo>
                    <a:pt x="101" y="7"/>
                    <a:pt x="85" y="0"/>
                    <a:pt x="65" y="0"/>
                  </a:cubicBezTo>
                  <a:cubicBezTo>
                    <a:pt x="45" y="0"/>
                    <a:pt x="29" y="8"/>
                    <a:pt x="18" y="22"/>
                  </a:cubicBezTo>
                  <a:cubicBezTo>
                    <a:pt x="6" y="37"/>
                    <a:pt x="0" y="56"/>
                    <a:pt x="0" y="79"/>
                  </a:cubicBezTo>
                  <a:cubicBezTo>
                    <a:pt x="0" y="94"/>
                    <a:pt x="2" y="108"/>
                    <a:pt x="8" y="120"/>
                  </a:cubicBezTo>
                  <a:cubicBezTo>
                    <a:pt x="13" y="132"/>
                    <a:pt x="21" y="141"/>
                    <a:pt x="31" y="148"/>
                  </a:cubicBezTo>
                  <a:cubicBezTo>
                    <a:pt x="40" y="154"/>
                    <a:pt x="51" y="157"/>
                    <a:pt x="64" y="157"/>
                  </a:cubicBezTo>
                  <a:cubicBezTo>
                    <a:pt x="84" y="157"/>
                    <a:pt x="100" y="151"/>
                    <a:pt x="111"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067"/>
            <p:cNvSpPr>
              <a:spLocks/>
            </p:cNvSpPr>
            <p:nvPr/>
          </p:nvSpPr>
          <p:spPr bwMode="auto">
            <a:xfrm>
              <a:off x="-1899" y="1934"/>
              <a:ext cx="115" cy="113"/>
            </a:xfrm>
            <a:custGeom>
              <a:avLst/>
              <a:gdLst>
                <a:gd name="T0" fmla="*/ 60 w 60"/>
                <a:gd name="T1" fmla="*/ 26 h 59"/>
                <a:gd name="T2" fmla="*/ 51 w 60"/>
                <a:gd name="T3" fmla="*/ 7 h 59"/>
                <a:gd name="T4" fmla="*/ 23 w 60"/>
                <a:gd name="T5" fmla="*/ 0 h 59"/>
                <a:gd name="T6" fmla="*/ 0 w 60"/>
                <a:gd name="T7" fmla="*/ 0 h 59"/>
                <a:gd name="T8" fmla="*/ 0 w 60"/>
                <a:gd name="T9" fmla="*/ 59 h 59"/>
                <a:gd name="T10" fmla="*/ 22 w 60"/>
                <a:gd name="T11" fmla="*/ 59 h 59"/>
                <a:gd name="T12" fmla="*/ 50 w 60"/>
                <a:gd name="T13" fmla="*/ 50 h 59"/>
                <a:gd name="T14" fmla="*/ 60 w 60"/>
                <a:gd name="T15" fmla="*/ 2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9">
                  <a:moveTo>
                    <a:pt x="60" y="26"/>
                  </a:moveTo>
                  <a:cubicBezTo>
                    <a:pt x="60" y="18"/>
                    <a:pt x="57" y="11"/>
                    <a:pt x="51" y="7"/>
                  </a:cubicBezTo>
                  <a:cubicBezTo>
                    <a:pt x="44" y="2"/>
                    <a:pt x="35" y="0"/>
                    <a:pt x="23" y="0"/>
                  </a:cubicBezTo>
                  <a:cubicBezTo>
                    <a:pt x="0" y="0"/>
                    <a:pt x="0" y="0"/>
                    <a:pt x="0" y="0"/>
                  </a:cubicBezTo>
                  <a:cubicBezTo>
                    <a:pt x="0" y="59"/>
                    <a:pt x="0" y="59"/>
                    <a:pt x="0" y="59"/>
                  </a:cubicBezTo>
                  <a:cubicBezTo>
                    <a:pt x="22" y="59"/>
                    <a:pt x="22" y="59"/>
                    <a:pt x="22" y="59"/>
                  </a:cubicBezTo>
                  <a:cubicBezTo>
                    <a:pt x="34" y="59"/>
                    <a:pt x="44" y="56"/>
                    <a:pt x="50" y="50"/>
                  </a:cubicBezTo>
                  <a:cubicBezTo>
                    <a:pt x="57" y="45"/>
                    <a:pt x="60" y="37"/>
                    <a:pt x="6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068"/>
            <p:cNvSpPr>
              <a:spLocks/>
            </p:cNvSpPr>
            <p:nvPr/>
          </p:nvSpPr>
          <p:spPr bwMode="auto">
            <a:xfrm>
              <a:off x="-1899" y="2102"/>
              <a:ext cx="134" cy="126"/>
            </a:xfrm>
            <a:custGeom>
              <a:avLst/>
              <a:gdLst>
                <a:gd name="T0" fmla="*/ 0 w 70"/>
                <a:gd name="T1" fmla="*/ 66 h 66"/>
                <a:gd name="T2" fmla="*/ 30 w 70"/>
                <a:gd name="T3" fmla="*/ 66 h 66"/>
                <a:gd name="T4" fmla="*/ 59 w 70"/>
                <a:gd name="T5" fmla="*/ 57 h 66"/>
                <a:gd name="T6" fmla="*/ 70 w 70"/>
                <a:gd name="T7" fmla="*/ 32 h 66"/>
                <a:gd name="T8" fmla="*/ 59 w 70"/>
                <a:gd name="T9" fmla="*/ 8 h 66"/>
                <a:gd name="T10" fmla="*/ 26 w 70"/>
                <a:gd name="T11" fmla="*/ 0 h 66"/>
                <a:gd name="T12" fmla="*/ 0 w 70"/>
                <a:gd name="T13" fmla="*/ 0 h 66"/>
                <a:gd name="T14" fmla="*/ 0 w 70"/>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6">
                  <a:moveTo>
                    <a:pt x="0" y="66"/>
                  </a:moveTo>
                  <a:cubicBezTo>
                    <a:pt x="30" y="66"/>
                    <a:pt x="30" y="66"/>
                    <a:pt x="30" y="66"/>
                  </a:cubicBezTo>
                  <a:cubicBezTo>
                    <a:pt x="42" y="66"/>
                    <a:pt x="52" y="63"/>
                    <a:pt x="59" y="57"/>
                  </a:cubicBezTo>
                  <a:cubicBezTo>
                    <a:pt x="67" y="50"/>
                    <a:pt x="70" y="42"/>
                    <a:pt x="70" y="32"/>
                  </a:cubicBezTo>
                  <a:cubicBezTo>
                    <a:pt x="70" y="22"/>
                    <a:pt x="66" y="14"/>
                    <a:pt x="59" y="8"/>
                  </a:cubicBezTo>
                  <a:cubicBezTo>
                    <a:pt x="52" y="3"/>
                    <a:pt x="41" y="0"/>
                    <a:pt x="26" y="0"/>
                  </a:cubicBezTo>
                  <a:cubicBezTo>
                    <a:pt x="0" y="0"/>
                    <a:pt x="0" y="0"/>
                    <a:pt x="0" y="0"/>
                  </a:cubicBez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6069"/>
            <p:cNvSpPr>
              <a:spLocks noChangeArrowheads="1"/>
            </p:cNvSpPr>
            <p:nvPr/>
          </p:nvSpPr>
          <p:spPr bwMode="auto">
            <a:xfrm>
              <a:off x="-227" y="2352"/>
              <a:ext cx="72" cy="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070"/>
            <p:cNvSpPr>
              <a:spLocks/>
            </p:cNvSpPr>
            <p:nvPr/>
          </p:nvSpPr>
          <p:spPr bwMode="auto">
            <a:xfrm>
              <a:off x="-1160" y="1930"/>
              <a:ext cx="248" cy="300"/>
            </a:xfrm>
            <a:custGeom>
              <a:avLst/>
              <a:gdLst>
                <a:gd name="T0" fmla="*/ 112 w 130"/>
                <a:gd name="T1" fmla="*/ 137 h 157"/>
                <a:gd name="T2" fmla="*/ 130 w 130"/>
                <a:gd name="T3" fmla="*/ 80 h 157"/>
                <a:gd name="T4" fmla="*/ 113 w 130"/>
                <a:gd name="T5" fmla="*/ 21 h 157"/>
                <a:gd name="T6" fmla="*/ 66 w 130"/>
                <a:gd name="T7" fmla="*/ 0 h 157"/>
                <a:gd name="T8" fmla="*/ 18 w 130"/>
                <a:gd name="T9" fmla="*/ 22 h 157"/>
                <a:gd name="T10" fmla="*/ 0 w 130"/>
                <a:gd name="T11" fmla="*/ 79 h 157"/>
                <a:gd name="T12" fmla="*/ 9 w 130"/>
                <a:gd name="T13" fmla="*/ 120 h 157"/>
                <a:gd name="T14" fmla="*/ 31 w 130"/>
                <a:gd name="T15" fmla="*/ 148 h 157"/>
                <a:gd name="T16" fmla="*/ 64 w 130"/>
                <a:gd name="T17" fmla="*/ 157 h 157"/>
                <a:gd name="T18" fmla="*/ 112 w 130"/>
                <a:gd name="T19" fmla="*/ 1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57">
                  <a:moveTo>
                    <a:pt x="112" y="137"/>
                  </a:moveTo>
                  <a:cubicBezTo>
                    <a:pt x="124" y="124"/>
                    <a:pt x="130" y="104"/>
                    <a:pt x="130" y="80"/>
                  </a:cubicBezTo>
                  <a:cubicBezTo>
                    <a:pt x="130" y="55"/>
                    <a:pt x="124" y="35"/>
                    <a:pt x="113" y="21"/>
                  </a:cubicBezTo>
                  <a:cubicBezTo>
                    <a:pt x="101" y="7"/>
                    <a:pt x="86" y="0"/>
                    <a:pt x="66" y="0"/>
                  </a:cubicBezTo>
                  <a:cubicBezTo>
                    <a:pt x="46" y="0"/>
                    <a:pt x="30" y="8"/>
                    <a:pt x="18" y="22"/>
                  </a:cubicBezTo>
                  <a:cubicBezTo>
                    <a:pt x="6" y="37"/>
                    <a:pt x="0" y="56"/>
                    <a:pt x="0" y="79"/>
                  </a:cubicBezTo>
                  <a:cubicBezTo>
                    <a:pt x="0" y="94"/>
                    <a:pt x="3" y="108"/>
                    <a:pt x="9" y="120"/>
                  </a:cubicBezTo>
                  <a:cubicBezTo>
                    <a:pt x="14" y="132"/>
                    <a:pt x="21" y="141"/>
                    <a:pt x="31" y="148"/>
                  </a:cubicBezTo>
                  <a:cubicBezTo>
                    <a:pt x="41" y="154"/>
                    <a:pt x="52" y="157"/>
                    <a:pt x="64" y="157"/>
                  </a:cubicBezTo>
                  <a:cubicBezTo>
                    <a:pt x="84" y="157"/>
                    <a:pt x="100" y="151"/>
                    <a:pt x="112"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071"/>
            <p:cNvSpPr>
              <a:spLocks/>
            </p:cNvSpPr>
            <p:nvPr/>
          </p:nvSpPr>
          <p:spPr bwMode="auto">
            <a:xfrm>
              <a:off x="-2221" y="1217"/>
              <a:ext cx="2053" cy="1127"/>
            </a:xfrm>
            <a:custGeom>
              <a:avLst/>
              <a:gdLst>
                <a:gd name="T0" fmla="*/ 1062 w 1076"/>
                <a:gd name="T1" fmla="*/ 513 h 591"/>
                <a:gd name="T2" fmla="*/ 988 w 1076"/>
                <a:gd name="T3" fmla="*/ 386 h 591"/>
                <a:gd name="T4" fmla="*/ 982 w 1076"/>
                <a:gd name="T5" fmla="*/ 384 h 591"/>
                <a:gd name="T6" fmla="*/ 810 w 1076"/>
                <a:gd name="T7" fmla="*/ 212 h 591"/>
                <a:gd name="T8" fmla="*/ 397 w 1076"/>
                <a:gd name="T9" fmla="*/ 113 h 591"/>
                <a:gd name="T10" fmla="*/ 120 w 1076"/>
                <a:gd name="T11" fmla="*/ 270 h 591"/>
                <a:gd name="T12" fmla="*/ 0 w 1076"/>
                <a:gd name="T13" fmla="*/ 416 h 591"/>
                <a:gd name="T14" fmla="*/ 134 w 1076"/>
                <a:gd name="T15" fmla="*/ 347 h 591"/>
                <a:gd name="T16" fmla="*/ 249 w 1076"/>
                <a:gd name="T17" fmla="*/ 360 h 591"/>
                <a:gd name="T18" fmla="*/ 256 w 1076"/>
                <a:gd name="T19" fmla="*/ 426 h 591"/>
                <a:gd name="T20" fmla="*/ 228 w 1076"/>
                <a:gd name="T21" fmla="*/ 445 h 591"/>
                <a:gd name="T22" fmla="*/ 276 w 1076"/>
                <a:gd name="T23" fmla="*/ 497 h 591"/>
                <a:gd name="T24" fmla="*/ 224 w 1076"/>
                <a:gd name="T25" fmla="*/ 557 h 591"/>
                <a:gd name="T26" fmla="*/ 345 w 1076"/>
                <a:gd name="T27" fmla="*/ 549 h 591"/>
                <a:gd name="T28" fmla="*/ 296 w 1076"/>
                <a:gd name="T29" fmla="*/ 456 h 591"/>
                <a:gd name="T30" fmla="*/ 346 w 1076"/>
                <a:gd name="T31" fmla="*/ 357 h 591"/>
                <a:gd name="T32" fmla="*/ 452 w 1076"/>
                <a:gd name="T33" fmla="*/ 356 h 591"/>
                <a:gd name="T34" fmla="*/ 500 w 1076"/>
                <a:gd name="T35" fmla="*/ 451 h 591"/>
                <a:gd name="T36" fmla="*/ 451 w 1076"/>
                <a:gd name="T37" fmla="*/ 549 h 591"/>
                <a:gd name="T38" fmla="*/ 540 w 1076"/>
                <a:gd name="T39" fmla="*/ 557 h 591"/>
                <a:gd name="T40" fmla="*/ 567 w 1076"/>
                <a:gd name="T41" fmla="*/ 549 h 591"/>
                <a:gd name="T42" fmla="*/ 519 w 1076"/>
                <a:gd name="T43" fmla="*/ 456 h 591"/>
                <a:gd name="T44" fmla="*/ 568 w 1076"/>
                <a:gd name="T45" fmla="*/ 357 h 591"/>
                <a:gd name="T46" fmla="*/ 675 w 1076"/>
                <a:gd name="T47" fmla="*/ 356 h 591"/>
                <a:gd name="T48" fmla="*/ 723 w 1076"/>
                <a:gd name="T49" fmla="*/ 451 h 591"/>
                <a:gd name="T50" fmla="*/ 674 w 1076"/>
                <a:gd name="T51" fmla="*/ 549 h 591"/>
                <a:gd name="T52" fmla="*/ 756 w 1076"/>
                <a:gd name="T53" fmla="*/ 557 h 591"/>
                <a:gd name="T54" fmla="*/ 792 w 1076"/>
                <a:gd name="T55" fmla="*/ 347 h 591"/>
                <a:gd name="T56" fmla="*/ 792 w 1076"/>
                <a:gd name="T57" fmla="*/ 447 h 591"/>
                <a:gd name="T58" fmla="*/ 869 w 1076"/>
                <a:gd name="T59" fmla="*/ 347 h 591"/>
                <a:gd name="T60" fmla="*/ 827 w 1076"/>
                <a:gd name="T61" fmla="*/ 448 h 591"/>
                <a:gd name="T62" fmla="*/ 987 w 1076"/>
                <a:gd name="T63" fmla="*/ 557 h 591"/>
                <a:gd name="T64" fmla="*/ 1076 w 1076"/>
                <a:gd name="T65" fmla="*/ 546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6" h="591">
                  <a:moveTo>
                    <a:pt x="1076" y="546"/>
                  </a:moveTo>
                  <a:cubicBezTo>
                    <a:pt x="1076" y="533"/>
                    <a:pt x="1071" y="522"/>
                    <a:pt x="1062" y="513"/>
                  </a:cubicBezTo>
                  <a:cubicBezTo>
                    <a:pt x="1069" y="501"/>
                    <a:pt x="1073" y="487"/>
                    <a:pt x="1073" y="471"/>
                  </a:cubicBezTo>
                  <a:cubicBezTo>
                    <a:pt x="1073" y="424"/>
                    <a:pt x="1035" y="386"/>
                    <a:pt x="988" y="386"/>
                  </a:cubicBezTo>
                  <a:cubicBezTo>
                    <a:pt x="986" y="386"/>
                    <a:pt x="984" y="386"/>
                    <a:pt x="982" y="387"/>
                  </a:cubicBezTo>
                  <a:cubicBezTo>
                    <a:pt x="982" y="386"/>
                    <a:pt x="982" y="385"/>
                    <a:pt x="982" y="384"/>
                  </a:cubicBezTo>
                  <a:cubicBezTo>
                    <a:pt x="982" y="289"/>
                    <a:pt x="905" y="212"/>
                    <a:pt x="810" y="212"/>
                  </a:cubicBezTo>
                  <a:cubicBezTo>
                    <a:pt x="810" y="212"/>
                    <a:pt x="810" y="212"/>
                    <a:pt x="810" y="212"/>
                  </a:cubicBezTo>
                  <a:cubicBezTo>
                    <a:pt x="806" y="94"/>
                    <a:pt x="709" y="0"/>
                    <a:pt x="590" y="0"/>
                  </a:cubicBezTo>
                  <a:cubicBezTo>
                    <a:pt x="507" y="0"/>
                    <a:pt x="435" y="45"/>
                    <a:pt x="397" y="113"/>
                  </a:cubicBezTo>
                  <a:cubicBezTo>
                    <a:pt x="370" y="96"/>
                    <a:pt x="338" y="87"/>
                    <a:pt x="304" y="87"/>
                  </a:cubicBezTo>
                  <a:cubicBezTo>
                    <a:pt x="203" y="87"/>
                    <a:pt x="120" y="169"/>
                    <a:pt x="120" y="270"/>
                  </a:cubicBezTo>
                  <a:cubicBezTo>
                    <a:pt x="120" y="273"/>
                    <a:pt x="120" y="275"/>
                    <a:pt x="121" y="278"/>
                  </a:cubicBezTo>
                  <a:cubicBezTo>
                    <a:pt x="53" y="287"/>
                    <a:pt x="0" y="346"/>
                    <a:pt x="0" y="416"/>
                  </a:cubicBezTo>
                  <a:cubicBezTo>
                    <a:pt x="0" y="492"/>
                    <a:pt x="59" y="553"/>
                    <a:pt x="134" y="556"/>
                  </a:cubicBezTo>
                  <a:cubicBezTo>
                    <a:pt x="134" y="347"/>
                    <a:pt x="134" y="347"/>
                    <a:pt x="134" y="347"/>
                  </a:cubicBezTo>
                  <a:cubicBezTo>
                    <a:pt x="201" y="347"/>
                    <a:pt x="201" y="347"/>
                    <a:pt x="201" y="347"/>
                  </a:cubicBezTo>
                  <a:cubicBezTo>
                    <a:pt x="221" y="347"/>
                    <a:pt x="237" y="351"/>
                    <a:pt x="249" y="360"/>
                  </a:cubicBezTo>
                  <a:cubicBezTo>
                    <a:pt x="261" y="369"/>
                    <a:pt x="266" y="381"/>
                    <a:pt x="266" y="396"/>
                  </a:cubicBezTo>
                  <a:cubicBezTo>
                    <a:pt x="266" y="407"/>
                    <a:pt x="263" y="417"/>
                    <a:pt x="256" y="426"/>
                  </a:cubicBezTo>
                  <a:cubicBezTo>
                    <a:pt x="249" y="435"/>
                    <a:pt x="240" y="441"/>
                    <a:pt x="228" y="445"/>
                  </a:cubicBezTo>
                  <a:cubicBezTo>
                    <a:pt x="228" y="445"/>
                    <a:pt x="228" y="445"/>
                    <a:pt x="228" y="445"/>
                  </a:cubicBezTo>
                  <a:cubicBezTo>
                    <a:pt x="243" y="447"/>
                    <a:pt x="255" y="453"/>
                    <a:pt x="264" y="462"/>
                  </a:cubicBezTo>
                  <a:cubicBezTo>
                    <a:pt x="272" y="471"/>
                    <a:pt x="276" y="483"/>
                    <a:pt x="276" y="497"/>
                  </a:cubicBezTo>
                  <a:cubicBezTo>
                    <a:pt x="276" y="516"/>
                    <a:pt x="270" y="530"/>
                    <a:pt x="256" y="542"/>
                  </a:cubicBezTo>
                  <a:cubicBezTo>
                    <a:pt x="247" y="549"/>
                    <a:pt x="237" y="554"/>
                    <a:pt x="224" y="557"/>
                  </a:cubicBezTo>
                  <a:cubicBezTo>
                    <a:pt x="361" y="557"/>
                    <a:pt x="361" y="557"/>
                    <a:pt x="361" y="557"/>
                  </a:cubicBezTo>
                  <a:cubicBezTo>
                    <a:pt x="356" y="555"/>
                    <a:pt x="350" y="552"/>
                    <a:pt x="345" y="549"/>
                  </a:cubicBezTo>
                  <a:cubicBezTo>
                    <a:pt x="329" y="540"/>
                    <a:pt x="318" y="528"/>
                    <a:pt x="309" y="511"/>
                  </a:cubicBezTo>
                  <a:cubicBezTo>
                    <a:pt x="301" y="495"/>
                    <a:pt x="296" y="476"/>
                    <a:pt x="296" y="456"/>
                  </a:cubicBezTo>
                  <a:cubicBezTo>
                    <a:pt x="296" y="433"/>
                    <a:pt x="301" y="414"/>
                    <a:pt x="309" y="397"/>
                  </a:cubicBezTo>
                  <a:cubicBezTo>
                    <a:pt x="318" y="379"/>
                    <a:pt x="330" y="366"/>
                    <a:pt x="346" y="357"/>
                  </a:cubicBezTo>
                  <a:cubicBezTo>
                    <a:pt x="361" y="348"/>
                    <a:pt x="380" y="343"/>
                    <a:pt x="401" y="343"/>
                  </a:cubicBezTo>
                  <a:cubicBezTo>
                    <a:pt x="420" y="343"/>
                    <a:pt x="437" y="348"/>
                    <a:pt x="452" y="356"/>
                  </a:cubicBezTo>
                  <a:cubicBezTo>
                    <a:pt x="468" y="365"/>
                    <a:pt x="479" y="378"/>
                    <a:pt x="488" y="394"/>
                  </a:cubicBezTo>
                  <a:cubicBezTo>
                    <a:pt x="496" y="411"/>
                    <a:pt x="500" y="429"/>
                    <a:pt x="500" y="451"/>
                  </a:cubicBezTo>
                  <a:cubicBezTo>
                    <a:pt x="500" y="473"/>
                    <a:pt x="496" y="493"/>
                    <a:pt x="488" y="509"/>
                  </a:cubicBezTo>
                  <a:cubicBezTo>
                    <a:pt x="479" y="526"/>
                    <a:pt x="467" y="539"/>
                    <a:pt x="451" y="549"/>
                  </a:cubicBezTo>
                  <a:cubicBezTo>
                    <a:pt x="446" y="552"/>
                    <a:pt x="440" y="555"/>
                    <a:pt x="434" y="557"/>
                  </a:cubicBezTo>
                  <a:cubicBezTo>
                    <a:pt x="540" y="557"/>
                    <a:pt x="540" y="557"/>
                    <a:pt x="540" y="557"/>
                  </a:cubicBezTo>
                  <a:cubicBezTo>
                    <a:pt x="584" y="557"/>
                    <a:pt x="584" y="557"/>
                    <a:pt x="584" y="557"/>
                  </a:cubicBezTo>
                  <a:cubicBezTo>
                    <a:pt x="578" y="555"/>
                    <a:pt x="573" y="552"/>
                    <a:pt x="567" y="549"/>
                  </a:cubicBezTo>
                  <a:cubicBezTo>
                    <a:pt x="552" y="540"/>
                    <a:pt x="540" y="528"/>
                    <a:pt x="532" y="511"/>
                  </a:cubicBezTo>
                  <a:cubicBezTo>
                    <a:pt x="523" y="495"/>
                    <a:pt x="519" y="476"/>
                    <a:pt x="519" y="456"/>
                  </a:cubicBezTo>
                  <a:cubicBezTo>
                    <a:pt x="519" y="433"/>
                    <a:pt x="523" y="414"/>
                    <a:pt x="532" y="397"/>
                  </a:cubicBezTo>
                  <a:cubicBezTo>
                    <a:pt x="540" y="379"/>
                    <a:pt x="552" y="366"/>
                    <a:pt x="568" y="357"/>
                  </a:cubicBezTo>
                  <a:cubicBezTo>
                    <a:pt x="584" y="348"/>
                    <a:pt x="602" y="343"/>
                    <a:pt x="623" y="343"/>
                  </a:cubicBezTo>
                  <a:cubicBezTo>
                    <a:pt x="643" y="343"/>
                    <a:pt x="660" y="348"/>
                    <a:pt x="675" y="356"/>
                  </a:cubicBezTo>
                  <a:cubicBezTo>
                    <a:pt x="690" y="365"/>
                    <a:pt x="702" y="378"/>
                    <a:pt x="710" y="394"/>
                  </a:cubicBezTo>
                  <a:cubicBezTo>
                    <a:pt x="719" y="411"/>
                    <a:pt x="723" y="429"/>
                    <a:pt x="723" y="451"/>
                  </a:cubicBezTo>
                  <a:cubicBezTo>
                    <a:pt x="723" y="473"/>
                    <a:pt x="719" y="493"/>
                    <a:pt x="710" y="509"/>
                  </a:cubicBezTo>
                  <a:cubicBezTo>
                    <a:pt x="702" y="526"/>
                    <a:pt x="690" y="539"/>
                    <a:pt x="674" y="549"/>
                  </a:cubicBezTo>
                  <a:cubicBezTo>
                    <a:pt x="668" y="552"/>
                    <a:pt x="663" y="555"/>
                    <a:pt x="657" y="557"/>
                  </a:cubicBezTo>
                  <a:cubicBezTo>
                    <a:pt x="756" y="557"/>
                    <a:pt x="756" y="557"/>
                    <a:pt x="756" y="557"/>
                  </a:cubicBezTo>
                  <a:cubicBezTo>
                    <a:pt x="756" y="347"/>
                    <a:pt x="756" y="347"/>
                    <a:pt x="756" y="347"/>
                  </a:cubicBezTo>
                  <a:cubicBezTo>
                    <a:pt x="792" y="347"/>
                    <a:pt x="792" y="347"/>
                    <a:pt x="792" y="347"/>
                  </a:cubicBezTo>
                  <a:cubicBezTo>
                    <a:pt x="792" y="447"/>
                    <a:pt x="792" y="447"/>
                    <a:pt x="792" y="447"/>
                  </a:cubicBezTo>
                  <a:cubicBezTo>
                    <a:pt x="792" y="447"/>
                    <a:pt x="792" y="447"/>
                    <a:pt x="792" y="447"/>
                  </a:cubicBezTo>
                  <a:cubicBezTo>
                    <a:pt x="798" y="437"/>
                    <a:pt x="798" y="437"/>
                    <a:pt x="798" y="437"/>
                  </a:cubicBezTo>
                  <a:cubicBezTo>
                    <a:pt x="869" y="347"/>
                    <a:pt x="869" y="347"/>
                    <a:pt x="869" y="347"/>
                  </a:cubicBezTo>
                  <a:cubicBezTo>
                    <a:pt x="912" y="347"/>
                    <a:pt x="912" y="347"/>
                    <a:pt x="912" y="347"/>
                  </a:cubicBezTo>
                  <a:cubicBezTo>
                    <a:pt x="827" y="448"/>
                    <a:pt x="827" y="448"/>
                    <a:pt x="827" y="448"/>
                  </a:cubicBezTo>
                  <a:cubicBezTo>
                    <a:pt x="917" y="557"/>
                    <a:pt x="917" y="557"/>
                    <a:pt x="917" y="557"/>
                  </a:cubicBezTo>
                  <a:cubicBezTo>
                    <a:pt x="987" y="557"/>
                    <a:pt x="987" y="557"/>
                    <a:pt x="987" y="557"/>
                  </a:cubicBezTo>
                  <a:cubicBezTo>
                    <a:pt x="992" y="576"/>
                    <a:pt x="1010" y="591"/>
                    <a:pt x="1031" y="591"/>
                  </a:cubicBezTo>
                  <a:cubicBezTo>
                    <a:pt x="1056" y="591"/>
                    <a:pt x="1076" y="571"/>
                    <a:pt x="1076" y="5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072"/>
            <p:cNvSpPr>
              <a:spLocks/>
            </p:cNvSpPr>
            <p:nvPr/>
          </p:nvSpPr>
          <p:spPr bwMode="auto">
            <a:xfrm>
              <a:off x="-710" y="2085"/>
              <a:ext cx="149" cy="194"/>
            </a:xfrm>
            <a:custGeom>
              <a:avLst/>
              <a:gdLst>
                <a:gd name="T0" fmla="*/ 12 w 149"/>
                <a:gd name="T1" fmla="*/ 19 h 194"/>
                <a:gd name="T2" fmla="*/ 0 w 149"/>
                <a:gd name="T3" fmla="*/ 0 h 194"/>
                <a:gd name="T4" fmla="*/ 0 w 149"/>
                <a:gd name="T5" fmla="*/ 0 h 194"/>
                <a:gd name="T6" fmla="*/ 0 w 149"/>
                <a:gd name="T7" fmla="*/ 194 h 194"/>
                <a:gd name="T8" fmla="*/ 35 w 149"/>
                <a:gd name="T9" fmla="*/ 194 h 194"/>
                <a:gd name="T10" fmla="*/ 149 w 149"/>
                <a:gd name="T11" fmla="*/ 194 h 194"/>
                <a:gd name="T12" fmla="*/ 12 w 149"/>
                <a:gd name="T13" fmla="*/ 19 h 194"/>
              </a:gdLst>
              <a:ahLst/>
              <a:cxnLst>
                <a:cxn ang="0">
                  <a:pos x="T0" y="T1"/>
                </a:cxn>
                <a:cxn ang="0">
                  <a:pos x="T2" y="T3"/>
                </a:cxn>
                <a:cxn ang="0">
                  <a:pos x="T4" y="T5"/>
                </a:cxn>
                <a:cxn ang="0">
                  <a:pos x="T6" y="T7"/>
                </a:cxn>
                <a:cxn ang="0">
                  <a:pos x="T8" y="T9"/>
                </a:cxn>
                <a:cxn ang="0">
                  <a:pos x="T10" y="T11"/>
                </a:cxn>
                <a:cxn ang="0">
                  <a:pos x="T12" y="T13"/>
                </a:cxn>
              </a:cxnLst>
              <a:rect l="0" t="0" r="r" b="b"/>
              <a:pathLst>
                <a:path w="149" h="194">
                  <a:moveTo>
                    <a:pt x="12" y="19"/>
                  </a:moveTo>
                  <a:lnTo>
                    <a:pt x="0" y="0"/>
                  </a:lnTo>
                  <a:lnTo>
                    <a:pt x="0" y="0"/>
                  </a:lnTo>
                  <a:lnTo>
                    <a:pt x="0" y="194"/>
                  </a:lnTo>
                  <a:lnTo>
                    <a:pt x="35" y="194"/>
                  </a:lnTo>
                  <a:lnTo>
                    <a:pt x="149" y="194"/>
                  </a:lnTo>
                  <a:lnTo>
                    <a:pt x="1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Rectangle 36"/>
          <p:cNvSpPr/>
          <p:nvPr userDrawn="1"/>
        </p:nvSpPr>
        <p:spPr>
          <a:xfrm>
            <a:off x="7439025" y="5791200"/>
            <a:ext cx="4752976" cy="522514"/>
          </a:xfrm>
          <a:prstGeom prst="rect">
            <a:avLst/>
          </a:prstGeom>
          <a:solidFill>
            <a:srgbClr val="FFF10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91440" bIns="91440" numCol="1" spcCol="0" rtlCol="0" fromWordArt="0" anchor="ctr" anchorCtr="0" forceAA="0" compatLnSpc="1">
            <a:prstTxWarp prst="textNoShape">
              <a:avLst/>
            </a:prstTxWarp>
            <a:noAutofit/>
          </a:bodyPr>
          <a:lstStyle/>
          <a:p>
            <a:endParaRPr lang="en-US" sz="2400">
              <a:latin typeface="Segoe Pro Semibold" panose="020B0702040504020203" pitchFamily="34" charset="0"/>
            </a:endParaRPr>
          </a:p>
        </p:txBody>
      </p:sp>
      <p:sp>
        <p:nvSpPr>
          <p:cNvPr id="39" name="Text Placeholder 38"/>
          <p:cNvSpPr>
            <a:spLocks noGrp="1"/>
          </p:cNvSpPr>
          <p:nvPr>
            <p:ph type="body" sz="quarter" idx="10" hasCustomPrompt="1"/>
          </p:nvPr>
        </p:nvSpPr>
        <p:spPr>
          <a:xfrm>
            <a:off x="7648574" y="5791200"/>
            <a:ext cx="3019426" cy="522514"/>
          </a:xfrm>
        </p:spPr>
        <p:txBody>
          <a:bodyPr lIns="0" tIns="0" rIns="0" bIns="0" anchor="ctr">
            <a:noAutofit/>
          </a:bodyPr>
          <a:lstStyle>
            <a:lvl1pPr algn="r">
              <a:defRPr sz="2400">
                <a:solidFill>
                  <a:schemeClr val="bg1">
                    <a:lumMod val="50000"/>
                  </a:schemeClr>
                </a:solidFill>
                <a:latin typeface="Segoe Pro Semibold" panose="020B0702040504020203" pitchFamily="34" charset="0"/>
              </a:defRPr>
            </a:lvl1pPr>
          </a:lstStyle>
          <a:p>
            <a:pPr lvl="0"/>
            <a:r>
              <a:rPr lang="en-US"/>
              <a:t>Text</a:t>
            </a:r>
          </a:p>
        </p:txBody>
      </p:sp>
      <p:grpSp>
        <p:nvGrpSpPr>
          <p:cNvPr id="65" name="Group 74">
            <a:extLst>
              <a:ext uri="{FF2B5EF4-FFF2-40B4-BE49-F238E27FC236}">
                <a16:creationId xmlns:a16="http://schemas.microsoft.com/office/drawing/2014/main" id="{5CFE284F-4F19-4A9B-9DC8-C4B6F3BA4D8E}"/>
              </a:ext>
            </a:extLst>
          </p:cNvPr>
          <p:cNvGrpSpPr>
            <a:grpSpLocks noChangeAspect="1"/>
          </p:cNvGrpSpPr>
          <p:nvPr userDrawn="1"/>
        </p:nvGrpSpPr>
        <p:grpSpPr bwMode="auto">
          <a:xfrm>
            <a:off x="304800" y="6248402"/>
            <a:ext cx="1407319" cy="307265"/>
            <a:chOff x="3238" y="2031"/>
            <a:chExt cx="1200" cy="262"/>
          </a:xfrm>
        </p:grpSpPr>
        <p:sp>
          <p:nvSpPr>
            <p:cNvPr id="66" name="Freeform 75">
              <a:extLst>
                <a:ext uri="{FF2B5EF4-FFF2-40B4-BE49-F238E27FC236}">
                  <a16:creationId xmlns:a16="http://schemas.microsoft.com/office/drawing/2014/main" id="{894F8CC2-24E6-401D-A922-4BCE881CB199}"/>
                </a:ext>
              </a:extLst>
            </p:cNvPr>
            <p:cNvSpPr>
              <a:spLocks/>
            </p:cNvSpPr>
            <p:nvPr userDrawn="1"/>
          </p:nvSpPr>
          <p:spPr bwMode="auto">
            <a:xfrm>
              <a:off x="3569" y="2082"/>
              <a:ext cx="168" cy="158"/>
            </a:xfrm>
            <a:custGeom>
              <a:avLst/>
              <a:gdLst>
                <a:gd name="T0" fmla="*/ 39 w 71"/>
                <a:gd name="T1" fmla="*/ 41 h 65"/>
                <a:gd name="T2" fmla="*/ 36 w 71"/>
                <a:gd name="T3" fmla="*/ 50 h 65"/>
                <a:gd name="T4" fmla="*/ 36 w 71"/>
                <a:gd name="T5" fmla="*/ 50 h 65"/>
                <a:gd name="T6" fmla="*/ 33 w 71"/>
                <a:gd name="T7" fmla="*/ 41 h 65"/>
                <a:gd name="T8" fmla="*/ 16 w 71"/>
                <a:gd name="T9" fmla="*/ 0 h 65"/>
                <a:gd name="T10" fmla="*/ 0 w 71"/>
                <a:gd name="T11" fmla="*/ 0 h 65"/>
                <a:gd name="T12" fmla="*/ 0 w 71"/>
                <a:gd name="T13" fmla="*/ 65 h 65"/>
                <a:gd name="T14" fmla="*/ 11 w 71"/>
                <a:gd name="T15" fmla="*/ 65 h 65"/>
                <a:gd name="T16" fmla="*/ 11 w 71"/>
                <a:gd name="T17" fmla="*/ 25 h 65"/>
                <a:gd name="T18" fmla="*/ 11 w 71"/>
                <a:gd name="T19" fmla="*/ 17 h 65"/>
                <a:gd name="T20" fmla="*/ 11 w 71"/>
                <a:gd name="T21" fmla="*/ 12 h 65"/>
                <a:gd name="T22" fmla="*/ 11 w 71"/>
                <a:gd name="T23" fmla="*/ 12 h 65"/>
                <a:gd name="T24" fmla="*/ 12 w 71"/>
                <a:gd name="T25" fmla="*/ 18 h 65"/>
                <a:gd name="T26" fmla="*/ 32 w 71"/>
                <a:gd name="T27" fmla="*/ 65 h 65"/>
                <a:gd name="T28" fmla="*/ 39 w 71"/>
                <a:gd name="T29" fmla="*/ 65 h 65"/>
                <a:gd name="T30" fmla="*/ 58 w 71"/>
                <a:gd name="T31" fmla="*/ 18 h 65"/>
                <a:gd name="T32" fmla="*/ 60 w 71"/>
                <a:gd name="T33" fmla="*/ 12 h 65"/>
                <a:gd name="T34" fmla="*/ 60 w 71"/>
                <a:gd name="T35" fmla="*/ 12 h 65"/>
                <a:gd name="T36" fmla="*/ 60 w 71"/>
                <a:gd name="T37" fmla="*/ 24 h 65"/>
                <a:gd name="T38" fmla="*/ 60 w 71"/>
                <a:gd name="T39" fmla="*/ 65 h 65"/>
                <a:gd name="T40" fmla="*/ 71 w 71"/>
                <a:gd name="T41" fmla="*/ 65 h 65"/>
                <a:gd name="T42" fmla="*/ 71 w 71"/>
                <a:gd name="T43" fmla="*/ 0 h 65"/>
                <a:gd name="T44" fmla="*/ 55 w 71"/>
                <a:gd name="T45" fmla="*/ 0 h 65"/>
                <a:gd name="T46" fmla="*/ 39 w 71"/>
                <a:gd name="T47"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5">
                  <a:moveTo>
                    <a:pt x="39" y="41"/>
                  </a:moveTo>
                  <a:cubicBezTo>
                    <a:pt x="36" y="50"/>
                    <a:pt x="36" y="50"/>
                    <a:pt x="36" y="50"/>
                  </a:cubicBezTo>
                  <a:cubicBezTo>
                    <a:pt x="36" y="50"/>
                    <a:pt x="36" y="50"/>
                    <a:pt x="36" y="50"/>
                  </a:cubicBezTo>
                  <a:cubicBezTo>
                    <a:pt x="35" y="48"/>
                    <a:pt x="34" y="45"/>
                    <a:pt x="33" y="41"/>
                  </a:cubicBezTo>
                  <a:cubicBezTo>
                    <a:pt x="16" y="0"/>
                    <a:pt x="16" y="0"/>
                    <a:pt x="16" y="0"/>
                  </a:cubicBezTo>
                  <a:cubicBezTo>
                    <a:pt x="0" y="0"/>
                    <a:pt x="0" y="0"/>
                    <a:pt x="0" y="0"/>
                  </a:cubicBezTo>
                  <a:cubicBezTo>
                    <a:pt x="0" y="65"/>
                    <a:pt x="0" y="65"/>
                    <a:pt x="0" y="65"/>
                  </a:cubicBezTo>
                  <a:cubicBezTo>
                    <a:pt x="11" y="65"/>
                    <a:pt x="11" y="65"/>
                    <a:pt x="11" y="65"/>
                  </a:cubicBezTo>
                  <a:cubicBezTo>
                    <a:pt x="11" y="25"/>
                    <a:pt x="11" y="25"/>
                    <a:pt x="11" y="25"/>
                  </a:cubicBezTo>
                  <a:cubicBezTo>
                    <a:pt x="11" y="23"/>
                    <a:pt x="11" y="20"/>
                    <a:pt x="11" y="17"/>
                  </a:cubicBezTo>
                  <a:cubicBezTo>
                    <a:pt x="11" y="15"/>
                    <a:pt x="11" y="13"/>
                    <a:pt x="11" y="12"/>
                  </a:cubicBezTo>
                  <a:cubicBezTo>
                    <a:pt x="11" y="12"/>
                    <a:pt x="11" y="12"/>
                    <a:pt x="11" y="12"/>
                  </a:cubicBezTo>
                  <a:cubicBezTo>
                    <a:pt x="11" y="15"/>
                    <a:pt x="12" y="17"/>
                    <a:pt x="12" y="18"/>
                  </a:cubicBezTo>
                  <a:cubicBezTo>
                    <a:pt x="32" y="65"/>
                    <a:pt x="32" y="65"/>
                    <a:pt x="32" y="65"/>
                  </a:cubicBezTo>
                  <a:cubicBezTo>
                    <a:pt x="39" y="65"/>
                    <a:pt x="39" y="65"/>
                    <a:pt x="39" y="65"/>
                  </a:cubicBezTo>
                  <a:cubicBezTo>
                    <a:pt x="58" y="18"/>
                    <a:pt x="58" y="18"/>
                    <a:pt x="58" y="18"/>
                  </a:cubicBezTo>
                  <a:cubicBezTo>
                    <a:pt x="59" y="16"/>
                    <a:pt x="59" y="14"/>
                    <a:pt x="60" y="12"/>
                  </a:cubicBezTo>
                  <a:cubicBezTo>
                    <a:pt x="60" y="12"/>
                    <a:pt x="60" y="12"/>
                    <a:pt x="60" y="12"/>
                  </a:cubicBezTo>
                  <a:cubicBezTo>
                    <a:pt x="60" y="17"/>
                    <a:pt x="60" y="21"/>
                    <a:pt x="60" y="24"/>
                  </a:cubicBezTo>
                  <a:cubicBezTo>
                    <a:pt x="60" y="65"/>
                    <a:pt x="60" y="65"/>
                    <a:pt x="60" y="65"/>
                  </a:cubicBezTo>
                  <a:cubicBezTo>
                    <a:pt x="71" y="65"/>
                    <a:pt x="71" y="65"/>
                    <a:pt x="71" y="65"/>
                  </a:cubicBezTo>
                  <a:cubicBezTo>
                    <a:pt x="71" y="0"/>
                    <a:pt x="71" y="0"/>
                    <a:pt x="71" y="0"/>
                  </a:cubicBezTo>
                  <a:cubicBezTo>
                    <a:pt x="55" y="0"/>
                    <a:pt x="55" y="0"/>
                    <a:pt x="55" y="0"/>
                  </a:cubicBezTo>
                  <a:lnTo>
                    <a:pt x="3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76">
              <a:extLst>
                <a:ext uri="{FF2B5EF4-FFF2-40B4-BE49-F238E27FC236}">
                  <a16:creationId xmlns:a16="http://schemas.microsoft.com/office/drawing/2014/main" id="{A96E685E-EC7D-45DA-8AA1-493019CB86A0}"/>
                </a:ext>
              </a:extLst>
            </p:cNvPr>
            <p:cNvSpPr>
              <a:spLocks noChangeArrowheads="1"/>
            </p:cNvSpPr>
            <p:nvPr userDrawn="1"/>
          </p:nvSpPr>
          <p:spPr bwMode="auto">
            <a:xfrm>
              <a:off x="3761" y="2128"/>
              <a:ext cx="26"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
              <a:extLst>
                <a:ext uri="{FF2B5EF4-FFF2-40B4-BE49-F238E27FC236}">
                  <a16:creationId xmlns:a16="http://schemas.microsoft.com/office/drawing/2014/main" id="{636F984B-CECA-46D5-8574-03FE24E5037D}"/>
                </a:ext>
              </a:extLst>
            </p:cNvPr>
            <p:cNvSpPr>
              <a:spLocks/>
            </p:cNvSpPr>
            <p:nvPr userDrawn="1"/>
          </p:nvSpPr>
          <p:spPr bwMode="auto">
            <a:xfrm>
              <a:off x="3758" y="2080"/>
              <a:ext cx="31" cy="32"/>
            </a:xfrm>
            <a:custGeom>
              <a:avLst/>
              <a:gdLst>
                <a:gd name="T0" fmla="*/ 7 w 13"/>
                <a:gd name="T1" fmla="*/ 0 h 13"/>
                <a:gd name="T2" fmla="*/ 2 w 13"/>
                <a:gd name="T3" fmla="*/ 2 h 13"/>
                <a:gd name="T4" fmla="*/ 0 w 13"/>
                <a:gd name="T5" fmla="*/ 6 h 13"/>
                <a:gd name="T6" fmla="*/ 2 w 13"/>
                <a:gd name="T7" fmla="*/ 11 h 13"/>
                <a:gd name="T8" fmla="*/ 7 w 13"/>
                <a:gd name="T9" fmla="*/ 13 h 13"/>
                <a:gd name="T10" fmla="*/ 12 w 13"/>
                <a:gd name="T11" fmla="*/ 11 h 13"/>
                <a:gd name="T12" fmla="*/ 13 w 13"/>
                <a:gd name="T13" fmla="*/ 6 h 13"/>
                <a:gd name="T14" fmla="*/ 12 w 13"/>
                <a:gd name="T15" fmla="*/ 2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5" y="0"/>
                    <a:pt x="3" y="1"/>
                    <a:pt x="2" y="2"/>
                  </a:cubicBezTo>
                  <a:cubicBezTo>
                    <a:pt x="1" y="3"/>
                    <a:pt x="0" y="5"/>
                    <a:pt x="0" y="6"/>
                  </a:cubicBezTo>
                  <a:cubicBezTo>
                    <a:pt x="0" y="8"/>
                    <a:pt x="1" y="10"/>
                    <a:pt x="2" y="11"/>
                  </a:cubicBezTo>
                  <a:cubicBezTo>
                    <a:pt x="3" y="12"/>
                    <a:pt x="5" y="13"/>
                    <a:pt x="7" y="13"/>
                  </a:cubicBezTo>
                  <a:cubicBezTo>
                    <a:pt x="9" y="13"/>
                    <a:pt x="10" y="12"/>
                    <a:pt x="12" y="11"/>
                  </a:cubicBezTo>
                  <a:cubicBezTo>
                    <a:pt x="13" y="10"/>
                    <a:pt x="13" y="8"/>
                    <a:pt x="13" y="6"/>
                  </a:cubicBezTo>
                  <a:cubicBezTo>
                    <a:pt x="13" y="5"/>
                    <a:pt x="13" y="3"/>
                    <a:pt x="12" y="2"/>
                  </a:cubicBezTo>
                  <a:cubicBezTo>
                    <a:pt x="10" y="1"/>
                    <a:pt x="9" y="0"/>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8">
              <a:extLst>
                <a:ext uri="{FF2B5EF4-FFF2-40B4-BE49-F238E27FC236}">
                  <a16:creationId xmlns:a16="http://schemas.microsoft.com/office/drawing/2014/main" id="{050E1867-6B7E-4191-87EB-8620CD4E3697}"/>
                </a:ext>
              </a:extLst>
            </p:cNvPr>
            <p:cNvSpPr>
              <a:spLocks/>
            </p:cNvSpPr>
            <p:nvPr userDrawn="1"/>
          </p:nvSpPr>
          <p:spPr bwMode="auto">
            <a:xfrm>
              <a:off x="3806" y="2126"/>
              <a:ext cx="85" cy="117"/>
            </a:xfrm>
            <a:custGeom>
              <a:avLst/>
              <a:gdLst>
                <a:gd name="T0" fmla="*/ 31 w 36"/>
                <a:gd name="T1" fmla="*/ 0 h 48"/>
                <a:gd name="T2" fmla="*/ 25 w 36"/>
                <a:gd name="T3" fmla="*/ 0 h 48"/>
                <a:gd name="T4" fmla="*/ 11 w 36"/>
                <a:gd name="T5" fmla="*/ 3 h 48"/>
                <a:gd name="T6" fmla="*/ 3 w 36"/>
                <a:gd name="T7" fmla="*/ 12 h 48"/>
                <a:gd name="T8" fmla="*/ 0 w 36"/>
                <a:gd name="T9" fmla="*/ 25 h 48"/>
                <a:gd name="T10" fmla="*/ 3 w 36"/>
                <a:gd name="T11" fmla="*/ 37 h 48"/>
                <a:gd name="T12" fmla="*/ 11 w 36"/>
                <a:gd name="T13" fmla="*/ 46 h 48"/>
                <a:gd name="T14" fmla="*/ 23 w 36"/>
                <a:gd name="T15" fmla="*/ 48 h 48"/>
                <a:gd name="T16" fmla="*/ 36 w 36"/>
                <a:gd name="T17" fmla="*/ 45 h 48"/>
                <a:gd name="T18" fmla="*/ 36 w 36"/>
                <a:gd name="T19" fmla="*/ 45 h 48"/>
                <a:gd name="T20" fmla="*/ 36 w 36"/>
                <a:gd name="T21" fmla="*/ 35 h 48"/>
                <a:gd name="T22" fmla="*/ 36 w 36"/>
                <a:gd name="T23" fmla="*/ 36 h 48"/>
                <a:gd name="T24" fmla="*/ 30 w 36"/>
                <a:gd name="T25" fmla="*/ 38 h 48"/>
                <a:gd name="T26" fmla="*/ 25 w 36"/>
                <a:gd name="T27" fmla="*/ 39 h 48"/>
                <a:gd name="T28" fmla="*/ 15 w 36"/>
                <a:gd name="T29" fmla="*/ 35 h 48"/>
                <a:gd name="T30" fmla="*/ 11 w 36"/>
                <a:gd name="T31" fmla="*/ 24 h 48"/>
                <a:gd name="T32" fmla="*/ 15 w 36"/>
                <a:gd name="T33" fmla="*/ 13 h 48"/>
                <a:gd name="T34" fmla="*/ 25 w 36"/>
                <a:gd name="T35" fmla="*/ 9 h 48"/>
                <a:gd name="T36" fmla="*/ 36 w 36"/>
                <a:gd name="T37" fmla="*/ 12 h 48"/>
                <a:gd name="T38" fmla="*/ 36 w 36"/>
                <a:gd name="T39" fmla="*/ 13 h 48"/>
                <a:gd name="T40" fmla="*/ 36 w 36"/>
                <a:gd name="T41" fmla="*/ 2 h 48"/>
                <a:gd name="T42" fmla="*/ 36 w 36"/>
                <a:gd name="T43" fmla="*/ 2 h 48"/>
                <a:gd name="T44" fmla="*/ 31 w 36"/>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48">
                  <a:moveTo>
                    <a:pt x="31" y="0"/>
                  </a:moveTo>
                  <a:cubicBezTo>
                    <a:pt x="29" y="0"/>
                    <a:pt x="27" y="0"/>
                    <a:pt x="25" y="0"/>
                  </a:cubicBezTo>
                  <a:cubicBezTo>
                    <a:pt x="20" y="0"/>
                    <a:pt x="15" y="1"/>
                    <a:pt x="11" y="3"/>
                  </a:cubicBezTo>
                  <a:cubicBezTo>
                    <a:pt x="8" y="5"/>
                    <a:pt x="5" y="8"/>
                    <a:pt x="3" y="12"/>
                  </a:cubicBezTo>
                  <a:cubicBezTo>
                    <a:pt x="1" y="16"/>
                    <a:pt x="0" y="20"/>
                    <a:pt x="0" y="25"/>
                  </a:cubicBezTo>
                  <a:cubicBezTo>
                    <a:pt x="0" y="30"/>
                    <a:pt x="1" y="34"/>
                    <a:pt x="3" y="37"/>
                  </a:cubicBezTo>
                  <a:cubicBezTo>
                    <a:pt x="5" y="41"/>
                    <a:pt x="7" y="44"/>
                    <a:pt x="11" y="46"/>
                  </a:cubicBezTo>
                  <a:cubicBezTo>
                    <a:pt x="14" y="47"/>
                    <a:pt x="18" y="48"/>
                    <a:pt x="23" y="48"/>
                  </a:cubicBezTo>
                  <a:cubicBezTo>
                    <a:pt x="28" y="48"/>
                    <a:pt x="32" y="47"/>
                    <a:pt x="36" y="45"/>
                  </a:cubicBezTo>
                  <a:cubicBezTo>
                    <a:pt x="36" y="45"/>
                    <a:pt x="36" y="45"/>
                    <a:pt x="36" y="45"/>
                  </a:cubicBezTo>
                  <a:cubicBezTo>
                    <a:pt x="36" y="35"/>
                    <a:pt x="36" y="35"/>
                    <a:pt x="36" y="35"/>
                  </a:cubicBezTo>
                  <a:cubicBezTo>
                    <a:pt x="36" y="36"/>
                    <a:pt x="36" y="36"/>
                    <a:pt x="36" y="36"/>
                  </a:cubicBezTo>
                  <a:cubicBezTo>
                    <a:pt x="34" y="37"/>
                    <a:pt x="32" y="38"/>
                    <a:pt x="30" y="38"/>
                  </a:cubicBezTo>
                  <a:cubicBezTo>
                    <a:pt x="28" y="39"/>
                    <a:pt x="27" y="39"/>
                    <a:pt x="25" y="39"/>
                  </a:cubicBezTo>
                  <a:cubicBezTo>
                    <a:pt x="21" y="39"/>
                    <a:pt x="17" y="38"/>
                    <a:pt x="15" y="35"/>
                  </a:cubicBezTo>
                  <a:cubicBezTo>
                    <a:pt x="12" y="33"/>
                    <a:pt x="11" y="29"/>
                    <a:pt x="11" y="24"/>
                  </a:cubicBezTo>
                  <a:cubicBezTo>
                    <a:pt x="11" y="20"/>
                    <a:pt x="12" y="16"/>
                    <a:pt x="15" y="13"/>
                  </a:cubicBezTo>
                  <a:cubicBezTo>
                    <a:pt x="18" y="10"/>
                    <a:pt x="21" y="9"/>
                    <a:pt x="25" y="9"/>
                  </a:cubicBezTo>
                  <a:cubicBezTo>
                    <a:pt x="29" y="9"/>
                    <a:pt x="32" y="10"/>
                    <a:pt x="36" y="12"/>
                  </a:cubicBezTo>
                  <a:cubicBezTo>
                    <a:pt x="36" y="13"/>
                    <a:pt x="36" y="13"/>
                    <a:pt x="36" y="13"/>
                  </a:cubicBezTo>
                  <a:cubicBezTo>
                    <a:pt x="36" y="2"/>
                    <a:pt x="36" y="2"/>
                    <a:pt x="36" y="2"/>
                  </a:cubicBezTo>
                  <a:cubicBezTo>
                    <a:pt x="36" y="2"/>
                    <a:pt x="36" y="2"/>
                    <a:pt x="36" y="2"/>
                  </a:cubicBezTo>
                  <a:cubicBezTo>
                    <a:pt x="35" y="1"/>
                    <a:pt x="33" y="1"/>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9">
              <a:extLst>
                <a:ext uri="{FF2B5EF4-FFF2-40B4-BE49-F238E27FC236}">
                  <a16:creationId xmlns:a16="http://schemas.microsoft.com/office/drawing/2014/main" id="{A7FC8174-1F5A-42C8-873D-2FC8E855D576}"/>
                </a:ext>
              </a:extLst>
            </p:cNvPr>
            <p:cNvSpPr>
              <a:spLocks/>
            </p:cNvSpPr>
            <p:nvPr userDrawn="1"/>
          </p:nvSpPr>
          <p:spPr bwMode="auto">
            <a:xfrm>
              <a:off x="3910" y="2126"/>
              <a:ext cx="64" cy="114"/>
            </a:xfrm>
            <a:custGeom>
              <a:avLst/>
              <a:gdLst>
                <a:gd name="T0" fmla="*/ 23 w 27"/>
                <a:gd name="T1" fmla="*/ 0 h 47"/>
                <a:gd name="T2" fmla="*/ 16 w 27"/>
                <a:gd name="T3" fmla="*/ 3 h 47"/>
                <a:gd name="T4" fmla="*/ 11 w 27"/>
                <a:gd name="T5" fmla="*/ 9 h 47"/>
                <a:gd name="T6" fmla="*/ 11 w 27"/>
                <a:gd name="T7" fmla="*/ 9 h 47"/>
                <a:gd name="T8" fmla="*/ 11 w 27"/>
                <a:gd name="T9" fmla="*/ 1 h 47"/>
                <a:gd name="T10" fmla="*/ 0 w 27"/>
                <a:gd name="T11" fmla="*/ 1 h 47"/>
                <a:gd name="T12" fmla="*/ 0 w 27"/>
                <a:gd name="T13" fmla="*/ 47 h 47"/>
                <a:gd name="T14" fmla="*/ 11 w 27"/>
                <a:gd name="T15" fmla="*/ 47 h 47"/>
                <a:gd name="T16" fmla="*/ 11 w 27"/>
                <a:gd name="T17" fmla="*/ 24 h 47"/>
                <a:gd name="T18" fmla="*/ 14 w 27"/>
                <a:gd name="T19" fmla="*/ 14 h 47"/>
                <a:gd name="T20" fmla="*/ 21 w 27"/>
                <a:gd name="T21" fmla="*/ 10 h 47"/>
                <a:gd name="T22" fmla="*/ 24 w 27"/>
                <a:gd name="T23" fmla="*/ 10 h 47"/>
                <a:gd name="T24" fmla="*/ 27 w 27"/>
                <a:gd name="T25" fmla="*/ 11 h 47"/>
                <a:gd name="T26" fmla="*/ 27 w 27"/>
                <a:gd name="T27" fmla="*/ 12 h 47"/>
                <a:gd name="T28" fmla="*/ 27 w 27"/>
                <a:gd name="T29" fmla="*/ 1 h 47"/>
                <a:gd name="T30" fmla="*/ 27 w 27"/>
                <a:gd name="T31" fmla="*/ 1 h 47"/>
                <a:gd name="T32" fmla="*/ 23 w 27"/>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47">
                  <a:moveTo>
                    <a:pt x="23" y="0"/>
                  </a:moveTo>
                  <a:cubicBezTo>
                    <a:pt x="20" y="0"/>
                    <a:pt x="18" y="1"/>
                    <a:pt x="16" y="3"/>
                  </a:cubicBezTo>
                  <a:cubicBezTo>
                    <a:pt x="14" y="4"/>
                    <a:pt x="12" y="6"/>
                    <a:pt x="11" y="9"/>
                  </a:cubicBezTo>
                  <a:cubicBezTo>
                    <a:pt x="11" y="9"/>
                    <a:pt x="11" y="9"/>
                    <a:pt x="11" y="9"/>
                  </a:cubicBezTo>
                  <a:cubicBezTo>
                    <a:pt x="11" y="1"/>
                    <a:pt x="11" y="1"/>
                    <a:pt x="11" y="1"/>
                  </a:cubicBezTo>
                  <a:cubicBezTo>
                    <a:pt x="0" y="1"/>
                    <a:pt x="0" y="1"/>
                    <a:pt x="0" y="1"/>
                  </a:cubicBezTo>
                  <a:cubicBezTo>
                    <a:pt x="0" y="47"/>
                    <a:pt x="0" y="47"/>
                    <a:pt x="0" y="47"/>
                  </a:cubicBezTo>
                  <a:cubicBezTo>
                    <a:pt x="11" y="47"/>
                    <a:pt x="11" y="47"/>
                    <a:pt x="11" y="47"/>
                  </a:cubicBezTo>
                  <a:cubicBezTo>
                    <a:pt x="11" y="24"/>
                    <a:pt x="11" y="24"/>
                    <a:pt x="11" y="24"/>
                  </a:cubicBezTo>
                  <a:cubicBezTo>
                    <a:pt x="11" y="19"/>
                    <a:pt x="12" y="16"/>
                    <a:pt x="14" y="14"/>
                  </a:cubicBezTo>
                  <a:cubicBezTo>
                    <a:pt x="16" y="11"/>
                    <a:pt x="18" y="10"/>
                    <a:pt x="21" y="10"/>
                  </a:cubicBezTo>
                  <a:cubicBezTo>
                    <a:pt x="22" y="10"/>
                    <a:pt x="23" y="10"/>
                    <a:pt x="24" y="10"/>
                  </a:cubicBezTo>
                  <a:cubicBezTo>
                    <a:pt x="26" y="11"/>
                    <a:pt x="26" y="11"/>
                    <a:pt x="27" y="11"/>
                  </a:cubicBezTo>
                  <a:cubicBezTo>
                    <a:pt x="27" y="12"/>
                    <a:pt x="27" y="12"/>
                    <a:pt x="27" y="12"/>
                  </a:cubicBezTo>
                  <a:cubicBezTo>
                    <a:pt x="27" y="1"/>
                    <a:pt x="27" y="1"/>
                    <a:pt x="27" y="1"/>
                  </a:cubicBezTo>
                  <a:cubicBezTo>
                    <a:pt x="27" y="1"/>
                    <a:pt x="27" y="1"/>
                    <a:pt x="27" y="1"/>
                  </a:cubicBezTo>
                  <a:cubicBezTo>
                    <a:pt x="26" y="0"/>
                    <a:pt x="25"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0">
              <a:extLst>
                <a:ext uri="{FF2B5EF4-FFF2-40B4-BE49-F238E27FC236}">
                  <a16:creationId xmlns:a16="http://schemas.microsoft.com/office/drawing/2014/main" id="{18CF035F-07FA-4D4D-B8BD-F97078E08093}"/>
                </a:ext>
              </a:extLst>
            </p:cNvPr>
            <p:cNvSpPr>
              <a:spLocks noEditPoints="1"/>
            </p:cNvSpPr>
            <p:nvPr userDrawn="1"/>
          </p:nvSpPr>
          <p:spPr bwMode="auto">
            <a:xfrm>
              <a:off x="3976" y="2126"/>
              <a:ext cx="114" cy="117"/>
            </a:xfrm>
            <a:custGeom>
              <a:avLst/>
              <a:gdLst>
                <a:gd name="T0" fmla="*/ 33 w 48"/>
                <a:gd name="T1" fmla="*/ 35 h 48"/>
                <a:gd name="T2" fmla="*/ 24 w 48"/>
                <a:gd name="T3" fmla="*/ 39 h 48"/>
                <a:gd name="T4" fmla="*/ 15 w 48"/>
                <a:gd name="T5" fmla="*/ 35 h 48"/>
                <a:gd name="T6" fmla="*/ 11 w 48"/>
                <a:gd name="T7" fmla="*/ 24 h 48"/>
                <a:gd name="T8" fmla="*/ 15 w 48"/>
                <a:gd name="T9" fmla="*/ 13 h 48"/>
                <a:gd name="T10" fmla="*/ 24 w 48"/>
                <a:gd name="T11" fmla="*/ 9 h 48"/>
                <a:gd name="T12" fmla="*/ 33 w 48"/>
                <a:gd name="T13" fmla="*/ 13 h 48"/>
                <a:gd name="T14" fmla="*/ 36 w 48"/>
                <a:gd name="T15" fmla="*/ 24 h 48"/>
                <a:gd name="T16" fmla="*/ 33 w 48"/>
                <a:gd name="T17" fmla="*/ 35 h 48"/>
                <a:gd name="T18" fmla="*/ 25 w 48"/>
                <a:gd name="T19" fmla="*/ 0 h 48"/>
                <a:gd name="T20" fmla="*/ 7 w 48"/>
                <a:gd name="T21" fmla="*/ 6 h 48"/>
                <a:gd name="T22" fmla="*/ 0 w 48"/>
                <a:gd name="T23" fmla="*/ 25 h 48"/>
                <a:gd name="T24" fmla="*/ 6 w 48"/>
                <a:gd name="T25" fmla="*/ 42 h 48"/>
                <a:gd name="T26" fmla="*/ 24 w 48"/>
                <a:gd name="T27" fmla="*/ 48 h 48"/>
                <a:gd name="T28" fmla="*/ 41 w 48"/>
                <a:gd name="T29" fmla="*/ 42 h 48"/>
                <a:gd name="T30" fmla="*/ 48 w 48"/>
                <a:gd name="T31" fmla="*/ 24 h 48"/>
                <a:gd name="T32" fmla="*/ 42 w 48"/>
                <a:gd name="T33" fmla="*/ 6 h 48"/>
                <a:gd name="T34" fmla="*/ 25 w 48"/>
                <a:gd name="T3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8">
                  <a:moveTo>
                    <a:pt x="33" y="35"/>
                  </a:moveTo>
                  <a:cubicBezTo>
                    <a:pt x="31" y="38"/>
                    <a:pt x="28" y="39"/>
                    <a:pt x="24" y="39"/>
                  </a:cubicBezTo>
                  <a:cubicBezTo>
                    <a:pt x="20" y="39"/>
                    <a:pt x="17" y="38"/>
                    <a:pt x="15" y="35"/>
                  </a:cubicBezTo>
                  <a:cubicBezTo>
                    <a:pt x="12" y="33"/>
                    <a:pt x="11" y="29"/>
                    <a:pt x="11" y="24"/>
                  </a:cubicBezTo>
                  <a:cubicBezTo>
                    <a:pt x="11" y="19"/>
                    <a:pt x="12" y="15"/>
                    <a:pt x="15" y="13"/>
                  </a:cubicBezTo>
                  <a:cubicBezTo>
                    <a:pt x="17" y="10"/>
                    <a:pt x="20" y="9"/>
                    <a:pt x="24" y="9"/>
                  </a:cubicBezTo>
                  <a:cubicBezTo>
                    <a:pt x="28" y="9"/>
                    <a:pt x="31" y="10"/>
                    <a:pt x="33" y="13"/>
                  </a:cubicBezTo>
                  <a:cubicBezTo>
                    <a:pt x="35" y="15"/>
                    <a:pt x="36" y="19"/>
                    <a:pt x="36" y="24"/>
                  </a:cubicBezTo>
                  <a:cubicBezTo>
                    <a:pt x="36" y="29"/>
                    <a:pt x="35" y="33"/>
                    <a:pt x="33" y="35"/>
                  </a:cubicBezTo>
                  <a:moveTo>
                    <a:pt x="25" y="0"/>
                  </a:moveTo>
                  <a:cubicBezTo>
                    <a:pt x="17" y="0"/>
                    <a:pt x="11" y="2"/>
                    <a:pt x="7" y="6"/>
                  </a:cubicBezTo>
                  <a:cubicBezTo>
                    <a:pt x="2" y="11"/>
                    <a:pt x="0" y="17"/>
                    <a:pt x="0" y="25"/>
                  </a:cubicBezTo>
                  <a:cubicBezTo>
                    <a:pt x="0" y="32"/>
                    <a:pt x="2" y="38"/>
                    <a:pt x="6" y="42"/>
                  </a:cubicBezTo>
                  <a:cubicBezTo>
                    <a:pt x="11" y="46"/>
                    <a:pt x="16" y="48"/>
                    <a:pt x="24" y="48"/>
                  </a:cubicBezTo>
                  <a:cubicBezTo>
                    <a:pt x="31" y="48"/>
                    <a:pt x="37" y="46"/>
                    <a:pt x="41" y="42"/>
                  </a:cubicBezTo>
                  <a:cubicBezTo>
                    <a:pt x="46" y="37"/>
                    <a:pt x="48" y="31"/>
                    <a:pt x="48" y="24"/>
                  </a:cubicBezTo>
                  <a:cubicBezTo>
                    <a:pt x="48" y="16"/>
                    <a:pt x="46" y="10"/>
                    <a:pt x="42" y="6"/>
                  </a:cubicBezTo>
                  <a:cubicBezTo>
                    <a:pt x="38" y="2"/>
                    <a:pt x="32"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1">
              <a:extLst>
                <a:ext uri="{FF2B5EF4-FFF2-40B4-BE49-F238E27FC236}">
                  <a16:creationId xmlns:a16="http://schemas.microsoft.com/office/drawing/2014/main" id="{E46ECE4F-850E-4CC0-BA48-89DD110E5F86}"/>
                </a:ext>
              </a:extLst>
            </p:cNvPr>
            <p:cNvSpPr>
              <a:spLocks/>
            </p:cNvSpPr>
            <p:nvPr userDrawn="1"/>
          </p:nvSpPr>
          <p:spPr bwMode="auto">
            <a:xfrm>
              <a:off x="4102" y="2126"/>
              <a:ext cx="73" cy="117"/>
            </a:xfrm>
            <a:custGeom>
              <a:avLst/>
              <a:gdLst>
                <a:gd name="T0" fmla="*/ 19 w 31"/>
                <a:gd name="T1" fmla="*/ 20 h 48"/>
                <a:gd name="T2" fmla="*/ 13 w 31"/>
                <a:gd name="T3" fmla="*/ 17 h 48"/>
                <a:gd name="T4" fmla="*/ 11 w 31"/>
                <a:gd name="T5" fmla="*/ 13 h 48"/>
                <a:gd name="T6" fmla="*/ 13 w 31"/>
                <a:gd name="T7" fmla="*/ 10 h 48"/>
                <a:gd name="T8" fmla="*/ 18 w 31"/>
                <a:gd name="T9" fmla="*/ 8 h 48"/>
                <a:gd name="T10" fmla="*/ 23 w 31"/>
                <a:gd name="T11" fmla="*/ 9 h 48"/>
                <a:gd name="T12" fmla="*/ 28 w 31"/>
                <a:gd name="T13" fmla="*/ 12 h 48"/>
                <a:gd name="T14" fmla="*/ 29 w 31"/>
                <a:gd name="T15" fmla="*/ 12 h 48"/>
                <a:gd name="T16" fmla="*/ 29 w 31"/>
                <a:gd name="T17" fmla="*/ 2 h 48"/>
                <a:gd name="T18" fmla="*/ 28 w 31"/>
                <a:gd name="T19" fmla="*/ 2 h 48"/>
                <a:gd name="T20" fmla="*/ 23 w 31"/>
                <a:gd name="T21" fmla="*/ 0 h 48"/>
                <a:gd name="T22" fmla="*/ 18 w 31"/>
                <a:gd name="T23" fmla="*/ 0 h 48"/>
                <a:gd name="T24" fmla="*/ 5 w 31"/>
                <a:gd name="T25" fmla="*/ 4 h 48"/>
                <a:gd name="T26" fmla="*/ 0 w 31"/>
                <a:gd name="T27" fmla="*/ 14 h 48"/>
                <a:gd name="T28" fmla="*/ 1 w 31"/>
                <a:gd name="T29" fmla="*/ 20 h 48"/>
                <a:gd name="T30" fmla="*/ 4 w 31"/>
                <a:gd name="T31" fmla="*/ 24 h 48"/>
                <a:gd name="T32" fmla="*/ 11 w 31"/>
                <a:gd name="T33" fmla="*/ 28 h 48"/>
                <a:gd name="T34" fmla="*/ 17 w 31"/>
                <a:gd name="T35" fmla="*/ 30 h 48"/>
                <a:gd name="T36" fmla="*/ 19 w 31"/>
                <a:gd name="T37" fmla="*/ 32 h 48"/>
                <a:gd name="T38" fmla="*/ 20 w 31"/>
                <a:gd name="T39" fmla="*/ 35 h 48"/>
                <a:gd name="T40" fmla="*/ 13 w 31"/>
                <a:gd name="T41" fmla="*/ 40 h 48"/>
                <a:gd name="T42" fmla="*/ 7 w 31"/>
                <a:gd name="T43" fmla="*/ 39 h 48"/>
                <a:gd name="T44" fmla="*/ 1 w 31"/>
                <a:gd name="T45" fmla="*/ 35 h 48"/>
                <a:gd name="T46" fmla="*/ 0 w 31"/>
                <a:gd name="T47" fmla="*/ 35 h 48"/>
                <a:gd name="T48" fmla="*/ 0 w 31"/>
                <a:gd name="T49" fmla="*/ 46 h 48"/>
                <a:gd name="T50" fmla="*/ 0 w 31"/>
                <a:gd name="T51" fmla="*/ 46 h 48"/>
                <a:gd name="T52" fmla="*/ 6 w 31"/>
                <a:gd name="T53" fmla="*/ 48 h 48"/>
                <a:gd name="T54" fmla="*/ 12 w 31"/>
                <a:gd name="T55" fmla="*/ 48 h 48"/>
                <a:gd name="T56" fmla="*/ 26 w 31"/>
                <a:gd name="T57" fmla="*/ 44 h 48"/>
                <a:gd name="T58" fmla="*/ 31 w 31"/>
                <a:gd name="T59" fmla="*/ 34 h 48"/>
                <a:gd name="T60" fmla="*/ 28 w 31"/>
                <a:gd name="T61" fmla="*/ 26 h 48"/>
                <a:gd name="T62" fmla="*/ 19 w 31"/>
                <a:gd name="T6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 h="48">
                  <a:moveTo>
                    <a:pt x="19" y="20"/>
                  </a:moveTo>
                  <a:cubicBezTo>
                    <a:pt x="16" y="19"/>
                    <a:pt x="13" y="17"/>
                    <a:pt x="13" y="17"/>
                  </a:cubicBezTo>
                  <a:cubicBezTo>
                    <a:pt x="12" y="16"/>
                    <a:pt x="11" y="15"/>
                    <a:pt x="11" y="13"/>
                  </a:cubicBezTo>
                  <a:cubicBezTo>
                    <a:pt x="11" y="12"/>
                    <a:pt x="12" y="11"/>
                    <a:pt x="13" y="10"/>
                  </a:cubicBezTo>
                  <a:cubicBezTo>
                    <a:pt x="14" y="9"/>
                    <a:pt x="16" y="8"/>
                    <a:pt x="18" y="8"/>
                  </a:cubicBezTo>
                  <a:cubicBezTo>
                    <a:pt x="19" y="8"/>
                    <a:pt x="21" y="9"/>
                    <a:pt x="23" y="9"/>
                  </a:cubicBezTo>
                  <a:cubicBezTo>
                    <a:pt x="25" y="10"/>
                    <a:pt x="27" y="11"/>
                    <a:pt x="28" y="12"/>
                  </a:cubicBezTo>
                  <a:cubicBezTo>
                    <a:pt x="29" y="12"/>
                    <a:pt x="29" y="12"/>
                    <a:pt x="29" y="12"/>
                  </a:cubicBezTo>
                  <a:cubicBezTo>
                    <a:pt x="29" y="2"/>
                    <a:pt x="29" y="2"/>
                    <a:pt x="29" y="2"/>
                  </a:cubicBezTo>
                  <a:cubicBezTo>
                    <a:pt x="28" y="2"/>
                    <a:pt x="28" y="2"/>
                    <a:pt x="28" y="2"/>
                  </a:cubicBezTo>
                  <a:cubicBezTo>
                    <a:pt x="27" y="1"/>
                    <a:pt x="25" y="1"/>
                    <a:pt x="23" y="0"/>
                  </a:cubicBezTo>
                  <a:cubicBezTo>
                    <a:pt x="21" y="0"/>
                    <a:pt x="20" y="0"/>
                    <a:pt x="18" y="0"/>
                  </a:cubicBezTo>
                  <a:cubicBezTo>
                    <a:pt x="13" y="0"/>
                    <a:pt x="8" y="1"/>
                    <a:pt x="5" y="4"/>
                  </a:cubicBezTo>
                  <a:cubicBezTo>
                    <a:pt x="2" y="6"/>
                    <a:pt x="0" y="10"/>
                    <a:pt x="0" y="14"/>
                  </a:cubicBezTo>
                  <a:cubicBezTo>
                    <a:pt x="0" y="16"/>
                    <a:pt x="0" y="18"/>
                    <a:pt x="1" y="20"/>
                  </a:cubicBezTo>
                  <a:cubicBezTo>
                    <a:pt x="2" y="21"/>
                    <a:pt x="3" y="23"/>
                    <a:pt x="4" y="24"/>
                  </a:cubicBezTo>
                  <a:cubicBezTo>
                    <a:pt x="6" y="25"/>
                    <a:pt x="8" y="27"/>
                    <a:pt x="11" y="28"/>
                  </a:cubicBezTo>
                  <a:cubicBezTo>
                    <a:pt x="14" y="29"/>
                    <a:pt x="16" y="30"/>
                    <a:pt x="17" y="30"/>
                  </a:cubicBezTo>
                  <a:cubicBezTo>
                    <a:pt x="18" y="31"/>
                    <a:pt x="19" y="32"/>
                    <a:pt x="19" y="32"/>
                  </a:cubicBezTo>
                  <a:cubicBezTo>
                    <a:pt x="20" y="33"/>
                    <a:pt x="20" y="34"/>
                    <a:pt x="20" y="35"/>
                  </a:cubicBezTo>
                  <a:cubicBezTo>
                    <a:pt x="20" y="38"/>
                    <a:pt x="18" y="40"/>
                    <a:pt x="13" y="40"/>
                  </a:cubicBezTo>
                  <a:cubicBezTo>
                    <a:pt x="11" y="40"/>
                    <a:pt x="9" y="39"/>
                    <a:pt x="7" y="39"/>
                  </a:cubicBezTo>
                  <a:cubicBezTo>
                    <a:pt x="5" y="38"/>
                    <a:pt x="2" y="37"/>
                    <a:pt x="1" y="35"/>
                  </a:cubicBezTo>
                  <a:cubicBezTo>
                    <a:pt x="0" y="35"/>
                    <a:pt x="0" y="35"/>
                    <a:pt x="0" y="35"/>
                  </a:cubicBezTo>
                  <a:cubicBezTo>
                    <a:pt x="0" y="46"/>
                    <a:pt x="0" y="46"/>
                    <a:pt x="0" y="46"/>
                  </a:cubicBezTo>
                  <a:cubicBezTo>
                    <a:pt x="0" y="46"/>
                    <a:pt x="0" y="46"/>
                    <a:pt x="0" y="46"/>
                  </a:cubicBezTo>
                  <a:cubicBezTo>
                    <a:pt x="2" y="47"/>
                    <a:pt x="4" y="47"/>
                    <a:pt x="6" y="48"/>
                  </a:cubicBezTo>
                  <a:cubicBezTo>
                    <a:pt x="8" y="48"/>
                    <a:pt x="11" y="48"/>
                    <a:pt x="12" y="48"/>
                  </a:cubicBezTo>
                  <a:cubicBezTo>
                    <a:pt x="18" y="48"/>
                    <a:pt x="23" y="47"/>
                    <a:pt x="26" y="44"/>
                  </a:cubicBezTo>
                  <a:cubicBezTo>
                    <a:pt x="29" y="42"/>
                    <a:pt x="31" y="38"/>
                    <a:pt x="31" y="34"/>
                  </a:cubicBezTo>
                  <a:cubicBezTo>
                    <a:pt x="31" y="31"/>
                    <a:pt x="30" y="28"/>
                    <a:pt x="28" y="26"/>
                  </a:cubicBezTo>
                  <a:cubicBezTo>
                    <a:pt x="26" y="24"/>
                    <a:pt x="23" y="22"/>
                    <a:pt x="19"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2">
              <a:extLst>
                <a:ext uri="{FF2B5EF4-FFF2-40B4-BE49-F238E27FC236}">
                  <a16:creationId xmlns:a16="http://schemas.microsoft.com/office/drawing/2014/main" id="{1724FCA1-AFF1-4199-858D-03104FC37577}"/>
                </a:ext>
              </a:extLst>
            </p:cNvPr>
            <p:cNvSpPr>
              <a:spLocks noEditPoints="1"/>
            </p:cNvSpPr>
            <p:nvPr userDrawn="1"/>
          </p:nvSpPr>
          <p:spPr bwMode="auto">
            <a:xfrm>
              <a:off x="4187" y="2126"/>
              <a:ext cx="113" cy="117"/>
            </a:xfrm>
            <a:custGeom>
              <a:avLst/>
              <a:gdLst>
                <a:gd name="T0" fmla="*/ 33 w 48"/>
                <a:gd name="T1" fmla="*/ 35 h 48"/>
                <a:gd name="T2" fmla="*/ 24 w 48"/>
                <a:gd name="T3" fmla="*/ 39 h 48"/>
                <a:gd name="T4" fmla="*/ 14 w 48"/>
                <a:gd name="T5" fmla="*/ 35 h 48"/>
                <a:gd name="T6" fmla="*/ 11 w 48"/>
                <a:gd name="T7" fmla="*/ 24 h 48"/>
                <a:gd name="T8" fmla="*/ 14 w 48"/>
                <a:gd name="T9" fmla="*/ 13 h 48"/>
                <a:gd name="T10" fmla="*/ 24 w 48"/>
                <a:gd name="T11" fmla="*/ 9 h 48"/>
                <a:gd name="T12" fmla="*/ 33 w 48"/>
                <a:gd name="T13" fmla="*/ 13 h 48"/>
                <a:gd name="T14" fmla="*/ 36 w 48"/>
                <a:gd name="T15" fmla="*/ 24 h 48"/>
                <a:gd name="T16" fmla="*/ 33 w 48"/>
                <a:gd name="T17" fmla="*/ 35 h 48"/>
                <a:gd name="T18" fmla="*/ 24 w 48"/>
                <a:gd name="T19" fmla="*/ 0 h 48"/>
                <a:gd name="T20" fmla="*/ 6 w 48"/>
                <a:gd name="T21" fmla="*/ 6 h 48"/>
                <a:gd name="T22" fmla="*/ 0 w 48"/>
                <a:gd name="T23" fmla="*/ 25 h 48"/>
                <a:gd name="T24" fmla="*/ 6 w 48"/>
                <a:gd name="T25" fmla="*/ 42 h 48"/>
                <a:gd name="T26" fmla="*/ 23 w 48"/>
                <a:gd name="T27" fmla="*/ 48 h 48"/>
                <a:gd name="T28" fmla="*/ 41 w 48"/>
                <a:gd name="T29" fmla="*/ 42 h 48"/>
                <a:gd name="T30" fmla="*/ 48 w 48"/>
                <a:gd name="T31" fmla="*/ 24 h 48"/>
                <a:gd name="T32" fmla="*/ 41 w 48"/>
                <a:gd name="T33" fmla="*/ 6 h 48"/>
                <a:gd name="T34" fmla="*/ 24 w 48"/>
                <a:gd name="T3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8">
                  <a:moveTo>
                    <a:pt x="33" y="35"/>
                  </a:moveTo>
                  <a:cubicBezTo>
                    <a:pt x="31" y="38"/>
                    <a:pt x="28" y="39"/>
                    <a:pt x="24" y="39"/>
                  </a:cubicBezTo>
                  <a:cubicBezTo>
                    <a:pt x="20" y="39"/>
                    <a:pt x="17" y="38"/>
                    <a:pt x="14" y="35"/>
                  </a:cubicBezTo>
                  <a:cubicBezTo>
                    <a:pt x="12" y="33"/>
                    <a:pt x="11" y="29"/>
                    <a:pt x="11" y="24"/>
                  </a:cubicBezTo>
                  <a:cubicBezTo>
                    <a:pt x="11" y="19"/>
                    <a:pt x="12" y="15"/>
                    <a:pt x="14" y="13"/>
                  </a:cubicBezTo>
                  <a:cubicBezTo>
                    <a:pt x="17" y="10"/>
                    <a:pt x="20" y="9"/>
                    <a:pt x="24" y="9"/>
                  </a:cubicBezTo>
                  <a:cubicBezTo>
                    <a:pt x="28" y="9"/>
                    <a:pt x="31" y="10"/>
                    <a:pt x="33" y="13"/>
                  </a:cubicBezTo>
                  <a:cubicBezTo>
                    <a:pt x="35" y="15"/>
                    <a:pt x="36" y="19"/>
                    <a:pt x="36" y="24"/>
                  </a:cubicBezTo>
                  <a:cubicBezTo>
                    <a:pt x="36" y="29"/>
                    <a:pt x="35" y="33"/>
                    <a:pt x="33" y="35"/>
                  </a:cubicBezTo>
                  <a:moveTo>
                    <a:pt x="24" y="0"/>
                  </a:moveTo>
                  <a:cubicBezTo>
                    <a:pt x="17" y="0"/>
                    <a:pt x="11" y="2"/>
                    <a:pt x="6" y="6"/>
                  </a:cubicBezTo>
                  <a:cubicBezTo>
                    <a:pt x="2" y="11"/>
                    <a:pt x="0" y="17"/>
                    <a:pt x="0" y="25"/>
                  </a:cubicBezTo>
                  <a:cubicBezTo>
                    <a:pt x="0" y="32"/>
                    <a:pt x="2" y="38"/>
                    <a:pt x="6" y="42"/>
                  </a:cubicBezTo>
                  <a:cubicBezTo>
                    <a:pt x="10" y="46"/>
                    <a:pt x="16" y="48"/>
                    <a:pt x="23" y="48"/>
                  </a:cubicBezTo>
                  <a:cubicBezTo>
                    <a:pt x="31" y="48"/>
                    <a:pt x="37" y="46"/>
                    <a:pt x="41" y="42"/>
                  </a:cubicBezTo>
                  <a:cubicBezTo>
                    <a:pt x="45" y="37"/>
                    <a:pt x="48" y="31"/>
                    <a:pt x="48" y="24"/>
                  </a:cubicBezTo>
                  <a:cubicBezTo>
                    <a:pt x="48" y="16"/>
                    <a:pt x="46" y="10"/>
                    <a:pt x="41" y="6"/>
                  </a:cubicBezTo>
                  <a:cubicBezTo>
                    <a:pt x="37" y="2"/>
                    <a:pt x="32"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3">
              <a:extLst>
                <a:ext uri="{FF2B5EF4-FFF2-40B4-BE49-F238E27FC236}">
                  <a16:creationId xmlns:a16="http://schemas.microsoft.com/office/drawing/2014/main" id="{1C6F292D-89F8-4E85-8B95-27DA8B16C9EE}"/>
                </a:ext>
              </a:extLst>
            </p:cNvPr>
            <p:cNvSpPr>
              <a:spLocks/>
            </p:cNvSpPr>
            <p:nvPr userDrawn="1"/>
          </p:nvSpPr>
          <p:spPr bwMode="auto">
            <a:xfrm>
              <a:off x="4303" y="2073"/>
              <a:ext cx="135" cy="170"/>
            </a:xfrm>
            <a:custGeom>
              <a:avLst/>
              <a:gdLst>
                <a:gd name="T0" fmla="*/ 57 w 57"/>
                <a:gd name="T1" fmla="*/ 32 h 70"/>
                <a:gd name="T2" fmla="*/ 57 w 57"/>
                <a:gd name="T3" fmla="*/ 23 h 70"/>
                <a:gd name="T4" fmla="*/ 46 w 57"/>
                <a:gd name="T5" fmla="*/ 23 h 70"/>
                <a:gd name="T6" fmla="*/ 46 w 57"/>
                <a:gd name="T7" fmla="*/ 9 h 70"/>
                <a:gd name="T8" fmla="*/ 45 w 57"/>
                <a:gd name="T9" fmla="*/ 9 h 70"/>
                <a:gd name="T10" fmla="*/ 35 w 57"/>
                <a:gd name="T11" fmla="*/ 12 h 70"/>
                <a:gd name="T12" fmla="*/ 35 w 57"/>
                <a:gd name="T13" fmla="*/ 12 h 70"/>
                <a:gd name="T14" fmla="*/ 35 w 57"/>
                <a:gd name="T15" fmla="*/ 23 h 70"/>
                <a:gd name="T16" fmla="*/ 18 w 57"/>
                <a:gd name="T17" fmla="*/ 23 h 70"/>
                <a:gd name="T18" fmla="*/ 18 w 57"/>
                <a:gd name="T19" fmla="*/ 17 h 70"/>
                <a:gd name="T20" fmla="*/ 20 w 57"/>
                <a:gd name="T21" fmla="*/ 11 h 70"/>
                <a:gd name="T22" fmla="*/ 25 w 57"/>
                <a:gd name="T23" fmla="*/ 9 h 70"/>
                <a:gd name="T24" fmla="*/ 30 w 57"/>
                <a:gd name="T25" fmla="*/ 10 h 70"/>
                <a:gd name="T26" fmla="*/ 31 w 57"/>
                <a:gd name="T27" fmla="*/ 10 h 70"/>
                <a:gd name="T28" fmla="*/ 31 w 57"/>
                <a:gd name="T29" fmla="*/ 1 h 70"/>
                <a:gd name="T30" fmla="*/ 30 w 57"/>
                <a:gd name="T31" fmla="*/ 0 h 70"/>
                <a:gd name="T32" fmla="*/ 24 w 57"/>
                <a:gd name="T33" fmla="*/ 0 h 70"/>
                <a:gd name="T34" fmla="*/ 15 w 57"/>
                <a:gd name="T35" fmla="*/ 2 h 70"/>
                <a:gd name="T36" fmla="*/ 9 w 57"/>
                <a:gd name="T37" fmla="*/ 8 h 70"/>
                <a:gd name="T38" fmla="*/ 7 w 57"/>
                <a:gd name="T39" fmla="*/ 16 h 70"/>
                <a:gd name="T40" fmla="*/ 7 w 57"/>
                <a:gd name="T41" fmla="*/ 23 h 70"/>
                <a:gd name="T42" fmla="*/ 0 w 57"/>
                <a:gd name="T43" fmla="*/ 23 h 70"/>
                <a:gd name="T44" fmla="*/ 0 w 57"/>
                <a:gd name="T45" fmla="*/ 32 h 70"/>
                <a:gd name="T46" fmla="*/ 7 w 57"/>
                <a:gd name="T47" fmla="*/ 32 h 70"/>
                <a:gd name="T48" fmla="*/ 7 w 57"/>
                <a:gd name="T49" fmla="*/ 69 h 70"/>
                <a:gd name="T50" fmla="*/ 18 w 57"/>
                <a:gd name="T51" fmla="*/ 69 h 70"/>
                <a:gd name="T52" fmla="*/ 18 w 57"/>
                <a:gd name="T53" fmla="*/ 32 h 70"/>
                <a:gd name="T54" fmla="*/ 35 w 57"/>
                <a:gd name="T55" fmla="*/ 32 h 70"/>
                <a:gd name="T56" fmla="*/ 35 w 57"/>
                <a:gd name="T57" fmla="*/ 56 h 70"/>
                <a:gd name="T58" fmla="*/ 49 w 57"/>
                <a:gd name="T59" fmla="*/ 70 h 70"/>
                <a:gd name="T60" fmla="*/ 53 w 57"/>
                <a:gd name="T61" fmla="*/ 70 h 70"/>
                <a:gd name="T62" fmla="*/ 57 w 57"/>
                <a:gd name="T63" fmla="*/ 69 h 70"/>
                <a:gd name="T64" fmla="*/ 57 w 57"/>
                <a:gd name="T65" fmla="*/ 69 h 70"/>
                <a:gd name="T66" fmla="*/ 57 w 57"/>
                <a:gd name="T67" fmla="*/ 60 h 70"/>
                <a:gd name="T68" fmla="*/ 56 w 57"/>
                <a:gd name="T69" fmla="*/ 60 h 70"/>
                <a:gd name="T70" fmla="*/ 54 w 57"/>
                <a:gd name="T71" fmla="*/ 61 h 70"/>
                <a:gd name="T72" fmla="*/ 52 w 57"/>
                <a:gd name="T73" fmla="*/ 61 h 70"/>
                <a:gd name="T74" fmla="*/ 47 w 57"/>
                <a:gd name="T75" fmla="*/ 60 h 70"/>
                <a:gd name="T76" fmla="*/ 46 w 57"/>
                <a:gd name="T77" fmla="*/ 54 h 70"/>
                <a:gd name="T78" fmla="*/ 46 w 57"/>
                <a:gd name="T79" fmla="*/ 32 h 70"/>
                <a:gd name="T80" fmla="*/ 57 w 57"/>
                <a:gd name="T81"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70">
                  <a:moveTo>
                    <a:pt x="57" y="32"/>
                  </a:moveTo>
                  <a:cubicBezTo>
                    <a:pt x="57" y="23"/>
                    <a:pt x="57" y="23"/>
                    <a:pt x="57" y="23"/>
                  </a:cubicBezTo>
                  <a:cubicBezTo>
                    <a:pt x="46" y="23"/>
                    <a:pt x="46" y="23"/>
                    <a:pt x="46" y="23"/>
                  </a:cubicBezTo>
                  <a:cubicBezTo>
                    <a:pt x="46" y="9"/>
                    <a:pt x="46" y="9"/>
                    <a:pt x="46" y="9"/>
                  </a:cubicBezTo>
                  <a:cubicBezTo>
                    <a:pt x="45" y="9"/>
                    <a:pt x="45" y="9"/>
                    <a:pt x="45" y="9"/>
                  </a:cubicBezTo>
                  <a:cubicBezTo>
                    <a:pt x="35" y="12"/>
                    <a:pt x="35" y="12"/>
                    <a:pt x="35" y="12"/>
                  </a:cubicBezTo>
                  <a:cubicBezTo>
                    <a:pt x="35" y="12"/>
                    <a:pt x="35" y="12"/>
                    <a:pt x="35" y="12"/>
                  </a:cubicBezTo>
                  <a:cubicBezTo>
                    <a:pt x="35" y="23"/>
                    <a:pt x="35" y="23"/>
                    <a:pt x="35" y="23"/>
                  </a:cubicBezTo>
                  <a:cubicBezTo>
                    <a:pt x="18" y="23"/>
                    <a:pt x="18" y="23"/>
                    <a:pt x="18" y="23"/>
                  </a:cubicBezTo>
                  <a:cubicBezTo>
                    <a:pt x="18" y="17"/>
                    <a:pt x="18" y="17"/>
                    <a:pt x="18" y="17"/>
                  </a:cubicBezTo>
                  <a:cubicBezTo>
                    <a:pt x="18" y="14"/>
                    <a:pt x="19" y="12"/>
                    <a:pt x="20" y="11"/>
                  </a:cubicBezTo>
                  <a:cubicBezTo>
                    <a:pt x="21" y="9"/>
                    <a:pt x="23" y="9"/>
                    <a:pt x="25" y="9"/>
                  </a:cubicBezTo>
                  <a:cubicBezTo>
                    <a:pt x="27" y="9"/>
                    <a:pt x="28" y="9"/>
                    <a:pt x="30" y="10"/>
                  </a:cubicBezTo>
                  <a:cubicBezTo>
                    <a:pt x="31" y="10"/>
                    <a:pt x="31" y="10"/>
                    <a:pt x="31" y="10"/>
                  </a:cubicBezTo>
                  <a:cubicBezTo>
                    <a:pt x="31" y="1"/>
                    <a:pt x="31" y="1"/>
                    <a:pt x="31" y="1"/>
                  </a:cubicBezTo>
                  <a:cubicBezTo>
                    <a:pt x="30" y="0"/>
                    <a:pt x="30" y="0"/>
                    <a:pt x="30" y="0"/>
                  </a:cubicBezTo>
                  <a:cubicBezTo>
                    <a:pt x="29" y="0"/>
                    <a:pt x="27" y="0"/>
                    <a:pt x="24" y="0"/>
                  </a:cubicBezTo>
                  <a:cubicBezTo>
                    <a:pt x="21" y="0"/>
                    <a:pt x="18" y="0"/>
                    <a:pt x="15" y="2"/>
                  </a:cubicBezTo>
                  <a:cubicBezTo>
                    <a:pt x="13" y="3"/>
                    <a:pt x="11" y="5"/>
                    <a:pt x="9" y="8"/>
                  </a:cubicBezTo>
                  <a:cubicBezTo>
                    <a:pt x="8" y="10"/>
                    <a:pt x="7" y="13"/>
                    <a:pt x="7" y="16"/>
                  </a:cubicBezTo>
                  <a:cubicBezTo>
                    <a:pt x="7" y="23"/>
                    <a:pt x="7" y="23"/>
                    <a:pt x="7" y="23"/>
                  </a:cubicBezTo>
                  <a:cubicBezTo>
                    <a:pt x="0" y="23"/>
                    <a:pt x="0" y="23"/>
                    <a:pt x="0" y="23"/>
                  </a:cubicBezTo>
                  <a:cubicBezTo>
                    <a:pt x="0" y="32"/>
                    <a:pt x="0" y="32"/>
                    <a:pt x="0" y="32"/>
                  </a:cubicBezTo>
                  <a:cubicBezTo>
                    <a:pt x="7" y="32"/>
                    <a:pt x="7" y="32"/>
                    <a:pt x="7" y="32"/>
                  </a:cubicBezTo>
                  <a:cubicBezTo>
                    <a:pt x="7" y="69"/>
                    <a:pt x="7" y="69"/>
                    <a:pt x="7" y="69"/>
                  </a:cubicBezTo>
                  <a:cubicBezTo>
                    <a:pt x="18" y="69"/>
                    <a:pt x="18" y="69"/>
                    <a:pt x="18" y="69"/>
                  </a:cubicBezTo>
                  <a:cubicBezTo>
                    <a:pt x="18" y="32"/>
                    <a:pt x="18" y="32"/>
                    <a:pt x="18" y="32"/>
                  </a:cubicBezTo>
                  <a:cubicBezTo>
                    <a:pt x="35" y="32"/>
                    <a:pt x="35" y="32"/>
                    <a:pt x="35" y="32"/>
                  </a:cubicBezTo>
                  <a:cubicBezTo>
                    <a:pt x="35" y="56"/>
                    <a:pt x="35" y="56"/>
                    <a:pt x="35" y="56"/>
                  </a:cubicBezTo>
                  <a:cubicBezTo>
                    <a:pt x="35" y="65"/>
                    <a:pt x="39" y="70"/>
                    <a:pt x="49" y="70"/>
                  </a:cubicBezTo>
                  <a:cubicBezTo>
                    <a:pt x="50" y="70"/>
                    <a:pt x="52" y="70"/>
                    <a:pt x="53" y="70"/>
                  </a:cubicBezTo>
                  <a:cubicBezTo>
                    <a:pt x="55" y="70"/>
                    <a:pt x="56" y="69"/>
                    <a:pt x="57" y="69"/>
                  </a:cubicBezTo>
                  <a:cubicBezTo>
                    <a:pt x="57" y="69"/>
                    <a:pt x="57" y="69"/>
                    <a:pt x="57" y="69"/>
                  </a:cubicBezTo>
                  <a:cubicBezTo>
                    <a:pt x="57" y="60"/>
                    <a:pt x="57" y="60"/>
                    <a:pt x="57" y="60"/>
                  </a:cubicBezTo>
                  <a:cubicBezTo>
                    <a:pt x="56" y="60"/>
                    <a:pt x="56" y="60"/>
                    <a:pt x="56" y="60"/>
                  </a:cubicBezTo>
                  <a:cubicBezTo>
                    <a:pt x="56" y="60"/>
                    <a:pt x="55" y="61"/>
                    <a:pt x="54" y="61"/>
                  </a:cubicBezTo>
                  <a:cubicBezTo>
                    <a:pt x="53" y="61"/>
                    <a:pt x="53" y="61"/>
                    <a:pt x="52" y="61"/>
                  </a:cubicBezTo>
                  <a:cubicBezTo>
                    <a:pt x="50" y="61"/>
                    <a:pt x="48" y="61"/>
                    <a:pt x="47" y="60"/>
                  </a:cubicBezTo>
                  <a:cubicBezTo>
                    <a:pt x="46" y="59"/>
                    <a:pt x="46" y="56"/>
                    <a:pt x="46" y="54"/>
                  </a:cubicBezTo>
                  <a:cubicBezTo>
                    <a:pt x="46" y="32"/>
                    <a:pt x="46" y="32"/>
                    <a:pt x="46" y="32"/>
                  </a:cubicBezTo>
                  <a:lnTo>
                    <a:pt x="5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84">
              <a:extLst>
                <a:ext uri="{FF2B5EF4-FFF2-40B4-BE49-F238E27FC236}">
                  <a16:creationId xmlns:a16="http://schemas.microsoft.com/office/drawing/2014/main" id="{9DDA74F0-D370-4680-BE4F-25996A3D8705}"/>
                </a:ext>
              </a:extLst>
            </p:cNvPr>
            <p:cNvSpPr>
              <a:spLocks noChangeArrowheads="1"/>
            </p:cNvSpPr>
            <p:nvPr userDrawn="1"/>
          </p:nvSpPr>
          <p:spPr bwMode="auto">
            <a:xfrm>
              <a:off x="3238" y="2031"/>
              <a:ext cx="120"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85">
              <a:extLst>
                <a:ext uri="{FF2B5EF4-FFF2-40B4-BE49-F238E27FC236}">
                  <a16:creationId xmlns:a16="http://schemas.microsoft.com/office/drawing/2014/main" id="{FB477778-EAA6-43EB-8488-2A296386FADC}"/>
                </a:ext>
              </a:extLst>
            </p:cNvPr>
            <p:cNvSpPr>
              <a:spLocks noChangeArrowheads="1"/>
            </p:cNvSpPr>
            <p:nvPr userDrawn="1"/>
          </p:nvSpPr>
          <p:spPr bwMode="auto">
            <a:xfrm>
              <a:off x="3373" y="2031"/>
              <a:ext cx="120"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86">
              <a:extLst>
                <a:ext uri="{FF2B5EF4-FFF2-40B4-BE49-F238E27FC236}">
                  <a16:creationId xmlns:a16="http://schemas.microsoft.com/office/drawing/2014/main" id="{A2B81FDB-6E70-4F02-A473-28E291E1959A}"/>
                </a:ext>
              </a:extLst>
            </p:cNvPr>
            <p:cNvSpPr>
              <a:spLocks noChangeArrowheads="1"/>
            </p:cNvSpPr>
            <p:nvPr userDrawn="1"/>
          </p:nvSpPr>
          <p:spPr bwMode="auto">
            <a:xfrm>
              <a:off x="3238" y="2170"/>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87">
              <a:extLst>
                <a:ext uri="{FF2B5EF4-FFF2-40B4-BE49-F238E27FC236}">
                  <a16:creationId xmlns:a16="http://schemas.microsoft.com/office/drawing/2014/main" id="{375466FE-2F69-416E-AA43-7DA00A151AA7}"/>
                </a:ext>
              </a:extLst>
            </p:cNvPr>
            <p:cNvSpPr>
              <a:spLocks noChangeArrowheads="1"/>
            </p:cNvSpPr>
            <p:nvPr userDrawn="1"/>
          </p:nvSpPr>
          <p:spPr bwMode="auto">
            <a:xfrm>
              <a:off x="3373" y="2170"/>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9262468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8557684"/>
      </p:ext>
    </p:extLst>
  </p:cSld>
  <p:clrMapOvr>
    <a:masterClrMapping/>
  </p:clrMapOvr>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78959292"/>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52012018"/>
      </p:ext>
    </p:extLst>
  </p:cSld>
  <p:clrMapOvr>
    <a:masterClrMapping/>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7709604"/>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112228"/>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831252"/>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5958458"/>
      </p:ext>
    </p:extLst>
  </p:cSld>
  <p:clrMapOvr>
    <a:overrideClrMapping bg1="lt1" tx1="dk1" bg2="lt2" tx2="dk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573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179262231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322599774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50210473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6782E959-55B5-434F-9AB4-D997E955CF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1" cy="6857999"/>
          </a:xfrm>
          <a:prstGeom prst="rect">
            <a:avLst/>
          </a:prstGeom>
        </p:spPr>
      </p:pic>
      <p:sp>
        <p:nvSpPr>
          <p:cNvPr id="7" name="Rectangle 6">
            <a:extLst>
              <a:ext uri="{FF2B5EF4-FFF2-40B4-BE49-F238E27FC236}">
                <a16:creationId xmlns:a16="http://schemas.microsoft.com/office/drawing/2014/main" id="{0AD7FB2E-D3FE-47D3-9F8A-5E42AF0946BB}"/>
              </a:ext>
            </a:extLst>
          </p:cNvPr>
          <p:cNvSpPr/>
          <p:nvPr userDrawn="1"/>
        </p:nvSpPr>
        <p:spPr bwMode="auto">
          <a:xfrm>
            <a:off x="-1" y="0"/>
            <a:ext cx="12192001" cy="6858000"/>
          </a:xfrm>
          <a:prstGeom prst="rect">
            <a:avLst/>
          </a:prstGeom>
          <a:gradFill flip="none" rotWithShape="1">
            <a:gsLst>
              <a:gs pos="0">
                <a:srgbClr val="000000">
                  <a:alpha val="4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3DF32BC-DCA5-42CE-A3D3-2157DFB68B53}"/>
              </a:ext>
            </a:extLst>
          </p:cNvPr>
          <p:cNvPicPr>
            <a:picLocks noChangeAspect="1"/>
          </p:cNvPicPr>
          <p:nvPr userDrawn="1"/>
        </p:nvPicPr>
        <p:blipFill>
          <a:blip r:embed="rId3"/>
          <a:stretch>
            <a:fillRect/>
          </a:stretch>
        </p:blipFill>
        <p:spPr bwMode="black">
          <a:xfrm>
            <a:off x="475482" y="486853"/>
            <a:ext cx="1208264" cy="253265"/>
          </a:xfrm>
          <a:prstGeom prst="rect">
            <a:avLst/>
          </a:prstGeom>
        </p:spPr>
      </p:pic>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a16="http://schemas.microsoft.com/office/drawing/2014/main" id="{F6CB3D20-ADD1-4C64-9425-FE3A7A2594C2}"/>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4090493647"/>
      </p:ext>
    </p:extLst>
  </p:cSld>
  <p:clrMapOvr>
    <a:overrideClrMapping bg1="lt1" tx1="dk1" bg2="lt2" tx2="dk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lgn="l" defTabSz="896365" rtl="0" eaLnBrk="1" latinLnBrk="0" hangingPunct="1">
              <a:lnSpc>
                <a:spcPts val="3075"/>
              </a:lnSpc>
              <a:spcBef>
                <a:spcPct val="0"/>
              </a:spcBef>
              <a:buNone/>
              <a:defRPr lang="en-US" sz="3137" b="0" strike="noStrike" kern="1200" cap="none" spc="-144"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97771353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58111742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pic>
        <p:nvPicPr>
          <p:cNvPr id="3" name="Picture 2">
            <a:extLst>
              <a:ext uri="{FF2B5EF4-FFF2-40B4-BE49-F238E27FC236}">
                <a16:creationId xmlns:a16="http://schemas.microsoft.com/office/drawing/2014/main" id="{327A0659-E0B2-44F6-B4DF-1BF31497F2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6932"/>
            <a:ext cx="7278947" cy="5691068"/>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4C2C783E-C3C4-4908-A60D-1931FA7525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419614889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3902478794"/>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963912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29779102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529405704"/>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0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a:xfrm>
            <a:off x="269244" y="1189178"/>
            <a:ext cx="11653521" cy="829458"/>
          </a:xfrm>
        </p:spPr>
        <p:txBody>
          <a:bodyPr/>
          <a:lstStyle>
            <a:lvl2pPr>
              <a:defRPr sz="1600"/>
            </a:lvl2pPr>
            <a:lvl3pPr>
              <a:defRPr sz="1400"/>
            </a:lvl3pPr>
            <a:lvl4pPr>
              <a:defRPr sz="1100"/>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1/18/2021</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8404879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1/18/2021</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349070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3E6C-C62E-0146-9131-9B7D5204356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6F1401-6437-7F4F-800D-CD4855C1EC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7A5F7A-7D12-D844-887C-96ECC63600E6}"/>
              </a:ext>
            </a:extLst>
          </p:cNvPr>
          <p:cNvSpPr>
            <a:spLocks noGrp="1"/>
          </p:cNvSpPr>
          <p:nvPr>
            <p:ph type="dt" sz="half" idx="10"/>
          </p:nvPr>
        </p:nvSpPr>
        <p:spPr/>
        <p:txBody>
          <a:bodyPr/>
          <a:lstStyle/>
          <a:p>
            <a:fld id="{948CF340-0DFA-D844-871A-6D8CDF5DBC0F}" type="datetimeFigureOut">
              <a:rPr lang="en-US" smtClean="0"/>
              <a:t>1/18/2021</a:t>
            </a:fld>
            <a:endParaRPr lang="en-US"/>
          </a:p>
        </p:txBody>
      </p:sp>
      <p:sp>
        <p:nvSpPr>
          <p:cNvPr id="5" name="Footer Placeholder 4">
            <a:extLst>
              <a:ext uri="{FF2B5EF4-FFF2-40B4-BE49-F238E27FC236}">
                <a16:creationId xmlns:a16="http://schemas.microsoft.com/office/drawing/2014/main" id="{C7AE17D1-52C1-3749-AF4D-A3708C513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412B4-F506-AD44-89F9-38B360E3A2AE}"/>
              </a:ext>
            </a:extLst>
          </p:cNvPr>
          <p:cNvSpPr>
            <a:spLocks noGrp="1"/>
          </p:cNvSpPr>
          <p:nvPr>
            <p:ph type="sldNum" sz="quarter" idx="12"/>
          </p:nvPr>
        </p:nvSpPr>
        <p:spPr/>
        <p:txBody>
          <a:bodyPr/>
          <a:lstStyle/>
          <a:p>
            <a:fld id="{16A68EA5-A480-9548-B9E9-B50CDD58BDA5}" type="slidenum">
              <a:rPr lang="en-US" smtClean="0"/>
              <a:t>‹#›</a:t>
            </a:fld>
            <a:endParaRPr lang="en-US"/>
          </a:p>
        </p:txBody>
      </p:sp>
    </p:spTree>
    <p:extLst>
      <p:ext uri="{BB962C8B-B14F-4D97-AF65-F5344CB8AC3E}">
        <p14:creationId xmlns:p14="http://schemas.microsoft.com/office/powerpoint/2010/main" val="335679414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2"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730592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3999"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2" y="4219065"/>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6399690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442810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60245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439203"/>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51004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507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908093"/>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901671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232208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1048090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919377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2078874"/>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5129381"/>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3145616"/>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36254346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15371577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469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87113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953139"/>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9162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397645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945129"/>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3968097"/>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07314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87CD3-3587-4083-B0A6-9EBA63DC8875}"/>
              </a:ext>
            </a:extLst>
          </p:cNvPr>
          <p:cNvSpPr>
            <a:spLocks noGrp="1"/>
          </p:cNvSpPr>
          <p:nvPr>
            <p:ph type="dt" sz="half" idx="10"/>
          </p:nvPr>
        </p:nvSpPr>
        <p:spPr/>
        <p:txBody>
          <a:bodyPr/>
          <a:lstStyle/>
          <a:p>
            <a:fld id="{837542EF-7F29-4CBE-B039-847A2091EFDF}" type="datetimeFigureOut">
              <a:rPr lang="en-US" smtClean="0"/>
              <a:t>1/18/2021</a:t>
            </a:fld>
            <a:endParaRPr lang="en-US"/>
          </a:p>
        </p:txBody>
      </p:sp>
      <p:sp>
        <p:nvSpPr>
          <p:cNvPr id="3" name="Footer Placeholder 2">
            <a:extLst>
              <a:ext uri="{FF2B5EF4-FFF2-40B4-BE49-F238E27FC236}">
                <a16:creationId xmlns:a16="http://schemas.microsoft.com/office/drawing/2014/main" id="{F58B3122-4468-4EA0-921C-D09311F6F2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846908-3D53-458C-8AE9-968F482EB146}"/>
              </a:ext>
            </a:extLst>
          </p:cNvPr>
          <p:cNvSpPr>
            <a:spLocks noGrp="1"/>
          </p:cNvSpPr>
          <p:nvPr>
            <p:ph type="sldNum" sz="quarter" idx="12"/>
          </p:nvPr>
        </p:nvSpPr>
        <p:spPr/>
        <p:txBody>
          <a:bodyPr/>
          <a:lstStyle/>
          <a:p>
            <a:fld id="{4110200B-412B-4FE0-8EC4-FE1B893A7069}" type="slidenum">
              <a:rPr lang="en-US" smtClean="0"/>
              <a:t>‹#›</a:t>
            </a:fld>
            <a:endParaRPr lang="en-US"/>
          </a:p>
        </p:txBody>
      </p:sp>
    </p:spTree>
    <p:extLst>
      <p:ext uri="{BB962C8B-B14F-4D97-AF65-F5344CB8AC3E}">
        <p14:creationId xmlns:p14="http://schemas.microsoft.com/office/powerpoint/2010/main" val="37813045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5"/>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278509845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2165349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Light" panose="020B0502040204020203" pitchFamily="34" charset="0"/>
                <a:cs typeface="Segoe UI Light" panose="020B0502040204020203" pitchFamily="34" charset="0"/>
              </a:defRPr>
            </a:lvl1pPr>
            <a:lvl2pPr>
              <a:defRPr b="0" i="0">
                <a:latin typeface="Segoe UI Light" panose="020B0502040204020203" pitchFamily="34" charset="0"/>
                <a:cs typeface="Segoe UI Light" panose="020B0502040204020203" pitchFamily="34" charset="0"/>
              </a:defRPr>
            </a:lvl2pPr>
            <a:lvl3pPr>
              <a:defRPr b="0" i="0">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633457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97776737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1" y="1186958"/>
            <a:ext cx="11655078" cy="669799"/>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1" algn="l" defTabSz="896214" rtl="0" eaLnBrk="1" latinLnBrk="0" hangingPunct="1"/>
            <a:r>
              <a:rPr lang="en-US"/>
              <a:t>Second level</a:t>
            </a:r>
          </a:p>
        </p:txBody>
      </p:sp>
    </p:spTree>
    <p:extLst>
      <p:ext uri="{BB962C8B-B14F-4D97-AF65-F5344CB8AC3E}">
        <p14:creationId xmlns:p14="http://schemas.microsoft.com/office/powerpoint/2010/main" val="209771056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9022053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76521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926902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13094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BF32-716D-490B-9A67-B62FC2E007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246716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Full picture">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571"/>
          </a:xfrm>
        </p:spPr>
        <p:txBody>
          <a:bodyPr/>
          <a:lstStyle/>
          <a:p>
            <a:endParaRPr lang="en-US"/>
          </a:p>
        </p:txBody>
      </p:sp>
    </p:spTree>
    <p:extLst>
      <p:ext uri="{BB962C8B-B14F-4D97-AF65-F5344CB8AC3E}">
        <p14:creationId xmlns:p14="http://schemas.microsoft.com/office/powerpoint/2010/main" val="84473136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lumMod val="50000"/>
            <a:alpha val="9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540319"/>
      </p:ext>
    </p:extLst>
  </p:cSld>
  <p:clrMapOvr>
    <a:overrideClrMapping bg1="dk1" tx1="lt1" bg2="dk2" tx2="lt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16051144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242776178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Title Slide Photo_Option">
    <p:bg>
      <p:bgRef idx="1001">
        <a:schemeClr val="bg2"/>
      </p:bgRef>
    </p:bg>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auto">
          <a:xfrm>
            <a:off x="257354" y="1346512"/>
            <a:ext cx="11531246" cy="1255173"/>
          </a:xfrm>
          <a:noFill/>
        </p:spPr>
        <p:txBody>
          <a:bodyPr lIns="146304" tIns="91440" rIns="146304" bIns="0" anchor="b" anchorCtr="0"/>
          <a:lstStyle>
            <a:lvl1pPr marL="0" algn="l" defTabSz="896042"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2831990"/>
            <a:ext cx="11531246" cy="476135"/>
          </a:xfrm>
        </p:spPr>
        <p:txBody>
          <a:bodyPr tIns="0" bIns="109728">
            <a:noAutofit/>
          </a:bodyPr>
          <a:lstStyle>
            <a:lvl1pPr marL="0" indent="0" algn="l" defTabSz="896042" rtl="0" eaLnBrk="1" latinLnBrk="0" hangingPunct="1">
              <a:lnSpc>
                <a:spcPct val="100000"/>
              </a:lnSpc>
              <a:spcBef>
                <a:spcPts val="0"/>
              </a:spcBef>
              <a:buNone/>
              <a:defRPr lang="en-US" sz="2353" kern="1200" spc="0" baseline="0" dirty="0" smtClean="0">
                <a:solidFill>
                  <a:srgbClr val="FFFFFF"/>
                </a:solidFill>
                <a:latin typeface="+mn-lt"/>
                <a:ea typeface="+mn-ea"/>
                <a:cs typeface="Bodoni Std Bold Italic"/>
              </a:defRPr>
            </a:lvl1pPr>
          </a:lstStyle>
          <a:p>
            <a:pPr lvl="0"/>
            <a:r>
              <a:rPr lang="en-US"/>
              <a:t>Subtitle</a:t>
            </a:r>
          </a:p>
        </p:txBody>
      </p:sp>
    </p:spTree>
    <p:extLst>
      <p:ext uri="{BB962C8B-B14F-4D97-AF65-F5344CB8AC3E}">
        <p14:creationId xmlns:p14="http://schemas.microsoft.com/office/powerpoint/2010/main" val="2267489309"/>
      </p:ext>
    </p:extLst>
  </p:cSld>
  <p:clrMapOvr>
    <a:overrideClrMapping bg1="dk1" tx1="lt1" bg2="dk2" tx2="lt2" accent1="accent1" accent2="accent2" accent3="accent3" accent4="accent4" accent5="accent5" accent6="accent6" hlink="hlink" folHlink="folHlink"/>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948441"/>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0"/>
            <a:ext cx="5541959" cy="3948441"/>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44577978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617764"/>
      </p:ext>
    </p:extLst>
  </p:cSld>
  <p:clrMapOvr>
    <a:overrideClrMapping bg1="dk1" tx1="lt1" bg2="dk2" tx2="lt2" accent1="accent1" accent2="accent2" accent3="accent3" accent4="accent4" accent5="accent5" accent6="accent6" hlink="hlink" folHlink="folHlink"/>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95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15169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40724613"/>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374244781"/>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7897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06417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4000"/>
            </a:lvl1pPr>
          </a:lstStyle>
          <a:p>
            <a:r>
              <a:rPr lang="en-US"/>
              <a:t>Click to edit Master title style</a:t>
            </a:r>
          </a:p>
        </p:txBody>
      </p:sp>
    </p:spTree>
    <p:extLst>
      <p:ext uri="{BB962C8B-B14F-4D97-AF65-F5344CB8AC3E}">
        <p14:creationId xmlns:p14="http://schemas.microsoft.com/office/powerpoint/2010/main" val="304676272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5383469"/>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72993396"/>
      </p:ext>
    </p:extLst>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14635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3244282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172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124813"/>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86686521"/>
      </p:ext>
    </p:extLst>
  </p:cSld>
  <p:clrMapOvr>
    <a:overrideClrMapping bg1="dk1" tx1="lt1" bg2="dk2" tx2="lt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8597248"/>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560181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8076753"/>
      </p:ext>
    </p:extLst>
  </p:cSld>
  <p:clrMapOvr>
    <a:overrideClrMapping bg1="dk1" tx1="lt1" bg2="dk2" tx2="lt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5223092"/>
      </p:ext>
    </p:extLst>
  </p:cSld>
  <p:clrMapOvr>
    <a:overrideClrMapping bg1="dk1" tx1="lt1" bg2="dk2" tx2="lt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0859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458499"/>
      </p:ext>
    </p:extLst>
  </p:cSld>
  <p:clrMapOvr>
    <a:overrideClrMapping bg1="dk1" tx1="lt1" bg2="dk2" tx2="lt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524811"/>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38741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2898283"/>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3770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0705124"/>
      </p:ext>
    </p:extLst>
  </p:cSld>
  <p:clrMapOvr>
    <a:overrideClrMapping bg1="dk1" tx1="lt1" bg2="dk2" tx2="lt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27770242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47906284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328608871"/>
      </p:ext>
    </p:extLst>
  </p:cSld>
  <p:clrMapOvr>
    <a:overrideClrMapping bg1="dk1" tx1="lt1" bg2="dk2" tx2="lt2" accent1="accent1" accent2="accent2" accent3="accent3" accent4="accent4" accent5="accent5" accent6="accent6" hlink="hlink" folHlink="folHlink"/>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33841368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85534445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08101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22334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5568912"/>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617403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2635985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704203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4049191"/>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9" name="Title Placeholder 1">
            <a:extLst>
              <a:ext uri="{FF2B5EF4-FFF2-40B4-BE49-F238E27FC236}">
                <a16:creationId xmlns:a16="http://schemas.microsoft.com/office/drawing/2014/main" id="{2934D783-76B7-4B2D-A0BE-5A3A02E34E20}"/>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Tree>
    <p:extLst>
      <p:ext uri="{BB962C8B-B14F-4D97-AF65-F5344CB8AC3E}">
        <p14:creationId xmlns:p14="http://schemas.microsoft.com/office/powerpoint/2010/main" val="2876887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0839042"/>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2516875"/>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441972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078073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4" name="TextBox 7">
            <a:extLst>
              <a:ext uri="{FF2B5EF4-FFF2-40B4-BE49-F238E27FC236}">
                <a16:creationId xmlns:a16="http://schemas.microsoft.com/office/drawing/2014/main" id="{9A1CF91C-B0F0-4801-82CF-FFDAF8F1F495}"/>
              </a:ext>
            </a:extLst>
          </p:cNvPr>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9968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32419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764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69323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88658"/>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5504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orkflow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Tree>
    <p:extLst>
      <p:ext uri="{BB962C8B-B14F-4D97-AF65-F5344CB8AC3E}">
        <p14:creationId xmlns:p14="http://schemas.microsoft.com/office/powerpoint/2010/main" val="28195521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59CF7F1-38EB-4947-8D13-6A1A4DAC3532}"/>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024104"/>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F4BA2B12-8BCE-4D64-8D0E-DA44C79BF437}"/>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2301192-C7A5-40A5-9BB6-0FB6251CA6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333216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1743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4161737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40443162"/>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pic>
        <p:nvPicPr>
          <p:cNvPr id="5" name="MS logo white - EMF" descr="Microsoft logo white text version">
            <a:extLst>
              <a:ext uri="{FF2B5EF4-FFF2-40B4-BE49-F238E27FC236}">
                <a16:creationId xmlns:a16="http://schemas.microsoft.com/office/drawing/2014/main" id="{F42196C3-99EF-4137-BB83-B58034D7B5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6" name="Picture 5" descr="Microsoft Inspire event logo">
            <a:extLst>
              <a:ext uri="{FF2B5EF4-FFF2-40B4-BE49-F238E27FC236}">
                <a16:creationId xmlns:a16="http://schemas.microsoft.com/office/drawing/2014/main" id="{0A3CDE55-0F79-40CD-816C-D8B9B5E8773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8" name="Picture 7">
            <a:extLst>
              <a:ext uri="{FF2B5EF4-FFF2-40B4-BE49-F238E27FC236}">
                <a16:creationId xmlns:a16="http://schemas.microsoft.com/office/drawing/2014/main" id="{F0874F1B-DC2D-4964-BBCA-95D1A401064C}"/>
              </a:ext>
              <a:ext uri="{C183D7F6-B498-43B3-948B-1728B52AA6E4}">
                <adec:decorative xmlns:adec="http://schemas.microsoft.com/office/drawing/2017/decorative" val="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104631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8" orient="horz" pos="2496">
          <p15:clr>
            <a:srgbClr val="5ACBF0"/>
          </p15:clr>
        </p15:guide>
        <p15:guide id="9" pos="3355">
          <p15:clr>
            <a:srgbClr val="FBAE40"/>
          </p15:clr>
        </p15:guide>
        <p15:guide id="10" orient="horz" pos="2160">
          <p15:clr>
            <a:srgbClr val="FBAE40"/>
          </p15:clr>
        </p15:guide>
        <p15:guide id="11" orient="horz" pos="2229">
          <p15:clr>
            <a:srgbClr val="5ACBF0"/>
          </p15:clr>
        </p15:guide>
        <p15:guide id="12"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95745450-6EB0-4B50-B567-B97232C58F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55101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6132">
          <p15:clr>
            <a:srgbClr val="5ACBF0"/>
          </p15:clr>
        </p15:guide>
        <p15:guide id="8"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987440"/>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201743"/>
      </p:ext>
    </p:extLst>
  </p:cSld>
  <p:clrMapOvr>
    <a:masterClrMapping/>
  </p:clrMapOvr>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47243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0867370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25852"/>
      </p:ext>
    </p:extLst>
  </p:cSld>
  <p:clrMapOvr>
    <a:masterClrMapping/>
  </p:clrMapOvr>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850183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211938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orient="horz" pos="905">
          <p15:clr>
            <a:srgbClr val="5ACBF0"/>
          </p15:clr>
        </p15:guide>
        <p15:guide id="32" orient="horz" pos="1271">
          <p15:clr>
            <a:srgbClr val="5ACBF0"/>
          </p15:clr>
        </p15:guide>
        <p15:guide id="3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B3D5D3D9-BDD2-4BDA-B897-CD048C5C373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4ECB1FEF-5A94-4B5B-AF32-73C3CA4BFDC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3344932718"/>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139D3B05-D23E-45CE-8AD1-BBD3A38B18C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77C2F3EA-6BBA-4C47-988E-6588C45365C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4240970587"/>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E15D1B1D-A5DB-49A6-83C2-77F7E90FA4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1DC337C6-9388-4B26-AFEF-A32E13FC3C3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4040494549"/>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0014250"/>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1638459"/>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4663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5548766"/>
      </p:ext>
    </p:extLst>
  </p:cSld>
  <p:clrMapOvr>
    <a:masterClrMapping/>
  </p:clrMapOvr>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02720710"/>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8738612"/>
      </p:ext>
    </p:extLst>
  </p:cSld>
  <p:clrMapOvr>
    <a:masterClrMapping/>
  </p:clrMapOvr>
  <p:hf sldNum="0" hdr="0" ftr="0" dt="0"/>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086980"/>
      </p:ext>
    </p:extLst>
  </p:cSld>
  <p:clrMapOvr>
    <a:masterClrMapping/>
  </p:clrMapOvr>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55650868"/>
      </p:ext>
    </p:extLst>
  </p:cSld>
  <p:clrMapOvr>
    <a:masterClrMapping/>
  </p:clrMapOvr>
  <p:hf sldNum="0" hdr="0" ftr="0" dt="0"/>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CC551FC-D4F5-43C1-9604-0AD82B967420}"/>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E689F48-17F8-4C78-8349-BED18BA50491}"/>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712185"/>
      </p:ext>
    </p:extLst>
  </p:cSld>
  <p:clrMapOvr>
    <a:masterClrMapping/>
  </p:clrMapOvr>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F22CA124-CD18-421D-9D22-13549F7B0564}"/>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33484"/>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DCB9FD71-DC77-45E2-BCB5-D17FB648B323}"/>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73454"/>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6C7041-2C33-45B1-BAE3-90A6D2973184}"/>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470994"/>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3175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23828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343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2160">
          <p15:clr>
            <a:srgbClr val="FBAE40"/>
          </p15:clr>
        </p15:guide>
        <p15:guide id="5" pos="6127">
          <p15:clr>
            <a:srgbClr val="5ACBF0"/>
          </p15:clr>
        </p15:guide>
        <p15:guide id="6"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566654328"/>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947368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1663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6924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950971"/>
      </p:ext>
    </p:extLst>
  </p:cSld>
  <p:clrMapOvr>
    <a:masterClrMapping/>
  </p:clrMapOvr>
  <p:hf sldNum="0"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165142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4878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77036458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490688"/>
      </p:ext>
    </p:extLst>
  </p:cSld>
  <p:clrMapOvr>
    <a:masterClrMapping/>
  </p:clrMapOvr>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hoto Tiles">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6662DBFF-8D19-4392-A535-454BA6F7D6FD}"/>
              </a:ext>
            </a:extLst>
          </p:cNvPr>
          <p:cNvSpPr>
            <a:spLocks noGrp="1"/>
          </p:cNvSpPr>
          <p:nvPr>
            <p:ph type="pic" sz="quarter" idx="21" hasCustomPrompt="1"/>
          </p:nvPr>
        </p:nvSpPr>
        <p:spPr>
          <a:xfrm>
            <a:off x="9624810" y="2397965"/>
            <a:ext cx="2285883" cy="2062070"/>
          </a:xfrm>
          <a:effectLst/>
        </p:spPr>
        <p:txBody>
          <a:bodyPr>
            <a:noAutofit/>
          </a:bodyPr>
          <a:lstStyle/>
          <a:p>
            <a:r>
              <a:rPr lang="en-US"/>
              <a:t> </a:t>
            </a:r>
          </a:p>
        </p:txBody>
      </p:sp>
      <p:sp>
        <p:nvSpPr>
          <p:cNvPr id="5" name="Picture Placeholder 4">
            <a:extLst>
              <a:ext uri="{FF2B5EF4-FFF2-40B4-BE49-F238E27FC236}">
                <a16:creationId xmlns:a16="http://schemas.microsoft.com/office/drawing/2014/main" id="{70FE4992-EDFA-41A4-9DC0-0F3EFB22688D}"/>
              </a:ext>
            </a:extLst>
          </p:cNvPr>
          <p:cNvSpPr>
            <a:spLocks noGrp="1"/>
          </p:cNvSpPr>
          <p:nvPr>
            <p:ph type="pic" sz="quarter" idx="10" hasCustomPrompt="1"/>
          </p:nvPr>
        </p:nvSpPr>
        <p:spPr>
          <a:xfrm>
            <a:off x="281306" y="287747"/>
            <a:ext cx="2285883" cy="2062070"/>
          </a:xfrm>
          <a:effectLst/>
        </p:spPr>
        <p:txBody>
          <a:bodyPr>
            <a:noAutofit/>
          </a:bodyPr>
          <a:lstStyle/>
          <a:p>
            <a:r>
              <a:rPr lang="en-US"/>
              <a:t> </a:t>
            </a:r>
          </a:p>
        </p:txBody>
      </p:sp>
      <p:sp>
        <p:nvSpPr>
          <p:cNvPr id="6" name="Picture Placeholder 4">
            <a:extLst>
              <a:ext uri="{FF2B5EF4-FFF2-40B4-BE49-F238E27FC236}">
                <a16:creationId xmlns:a16="http://schemas.microsoft.com/office/drawing/2014/main" id="{FEE31691-6DAC-4D41-BD22-A96DBD46B922}"/>
              </a:ext>
            </a:extLst>
          </p:cNvPr>
          <p:cNvSpPr>
            <a:spLocks noGrp="1"/>
          </p:cNvSpPr>
          <p:nvPr>
            <p:ph type="pic" sz="quarter" idx="11" hasCustomPrompt="1"/>
          </p:nvPr>
        </p:nvSpPr>
        <p:spPr>
          <a:xfrm>
            <a:off x="9624810" y="287747"/>
            <a:ext cx="2285883" cy="2062070"/>
          </a:xfrm>
          <a:effectLst/>
        </p:spPr>
        <p:txBody>
          <a:bodyPr>
            <a:noAutofit/>
          </a:bodyPr>
          <a:lstStyle/>
          <a:p>
            <a:r>
              <a:rPr lang="en-US"/>
              <a:t> </a:t>
            </a:r>
          </a:p>
        </p:txBody>
      </p:sp>
      <p:sp>
        <p:nvSpPr>
          <p:cNvPr id="7" name="Picture Placeholder 4">
            <a:extLst>
              <a:ext uri="{FF2B5EF4-FFF2-40B4-BE49-F238E27FC236}">
                <a16:creationId xmlns:a16="http://schemas.microsoft.com/office/drawing/2014/main" id="{DBDE6725-DA40-4FC2-B451-83F2B59ADA32}"/>
              </a:ext>
            </a:extLst>
          </p:cNvPr>
          <p:cNvSpPr>
            <a:spLocks noGrp="1"/>
          </p:cNvSpPr>
          <p:nvPr>
            <p:ph type="pic" sz="quarter" idx="12" hasCustomPrompt="1"/>
          </p:nvPr>
        </p:nvSpPr>
        <p:spPr>
          <a:xfrm>
            <a:off x="2617182" y="287747"/>
            <a:ext cx="2285883" cy="2062070"/>
          </a:xfrm>
          <a:effectLst/>
        </p:spPr>
        <p:txBody>
          <a:bodyPr>
            <a:noAutofit/>
          </a:bodyPr>
          <a:lstStyle/>
          <a:p>
            <a:r>
              <a:rPr lang="en-US"/>
              <a:t> </a:t>
            </a:r>
          </a:p>
        </p:txBody>
      </p:sp>
      <p:sp>
        <p:nvSpPr>
          <p:cNvPr id="8" name="Picture Placeholder 4">
            <a:extLst>
              <a:ext uri="{FF2B5EF4-FFF2-40B4-BE49-F238E27FC236}">
                <a16:creationId xmlns:a16="http://schemas.microsoft.com/office/drawing/2014/main" id="{832A8266-7655-4DAC-A49D-95DE93AB52E4}"/>
              </a:ext>
            </a:extLst>
          </p:cNvPr>
          <p:cNvSpPr>
            <a:spLocks noGrp="1"/>
          </p:cNvSpPr>
          <p:nvPr>
            <p:ph type="pic" sz="quarter" idx="13" hasCustomPrompt="1"/>
          </p:nvPr>
        </p:nvSpPr>
        <p:spPr>
          <a:xfrm>
            <a:off x="4953058" y="287747"/>
            <a:ext cx="2285883" cy="2062070"/>
          </a:xfrm>
          <a:effectLst/>
        </p:spPr>
        <p:txBody>
          <a:bodyPr>
            <a:noAutofit/>
          </a:bodyPr>
          <a:lstStyle/>
          <a:p>
            <a:r>
              <a:rPr lang="en-US"/>
              <a:t> </a:t>
            </a:r>
          </a:p>
        </p:txBody>
      </p:sp>
      <p:sp>
        <p:nvSpPr>
          <p:cNvPr id="9" name="Picture Placeholder 4">
            <a:extLst>
              <a:ext uri="{FF2B5EF4-FFF2-40B4-BE49-F238E27FC236}">
                <a16:creationId xmlns:a16="http://schemas.microsoft.com/office/drawing/2014/main" id="{60D0126F-DD85-482B-A52A-BBE842B10BB4}"/>
              </a:ext>
            </a:extLst>
          </p:cNvPr>
          <p:cNvSpPr>
            <a:spLocks noGrp="1"/>
          </p:cNvSpPr>
          <p:nvPr>
            <p:ph type="pic" sz="quarter" idx="14" hasCustomPrompt="1"/>
          </p:nvPr>
        </p:nvSpPr>
        <p:spPr>
          <a:xfrm>
            <a:off x="7288934" y="287747"/>
            <a:ext cx="2285883" cy="2062070"/>
          </a:xfrm>
          <a:effectLst/>
        </p:spPr>
        <p:txBody>
          <a:bodyPr>
            <a:noAutofit/>
          </a:bodyPr>
          <a:lstStyle/>
          <a:p>
            <a:r>
              <a:rPr lang="en-US"/>
              <a:t> </a:t>
            </a:r>
          </a:p>
        </p:txBody>
      </p:sp>
      <p:sp>
        <p:nvSpPr>
          <p:cNvPr id="10" name="Picture Placeholder 4">
            <a:extLst>
              <a:ext uri="{FF2B5EF4-FFF2-40B4-BE49-F238E27FC236}">
                <a16:creationId xmlns:a16="http://schemas.microsoft.com/office/drawing/2014/main" id="{52323539-458A-4893-9F06-AAB75D1BC6D0}"/>
              </a:ext>
            </a:extLst>
          </p:cNvPr>
          <p:cNvSpPr>
            <a:spLocks noGrp="1"/>
          </p:cNvSpPr>
          <p:nvPr>
            <p:ph type="pic" sz="quarter" idx="15" hasCustomPrompt="1"/>
          </p:nvPr>
        </p:nvSpPr>
        <p:spPr>
          <a:xfrm>
            <a:off x="281306" y="4508183"/>
            <a:ext cx="2285883" cy="2062070"/>
          </a:xfrm>
          <a:effectLst/>
        </p:spPr>
        <p:txBody>
          <a:bodyPr>
            <a:noAutofit/>
          </a:bodyPr>
          <a:lstStyle/>
          <a:p>
            <a:r>
              <a:rPr lang="en-US"/>
              <a:t> </a:t>
            </a:r>
          </a:p>
        </p:txBody>
      </p:sp>
      <p:sp>
        <p:nvSpPr>
          <p:cNvPr id="11" name="Picture Placeholder 4">
            <a:extLst>
              <a:ext uri="{FF2B5EF4-FFF2-40B4-BE49-F238E27FC236}">
                <a16:creationId xmlns:a16="http://schemas.microsoft.com/office/drawing/2014/main" id="{A69B0BCF-5152-49DE-9C0F-3428C9CA97BB}"/>
              </a:ext>
            </a:extLst>
          </p:cNvPr>
          <p:cNvSpPr>
            <a:spLocks noGrp="1"/>
          </p:cNvSpPr>
          <p:nvPr>
            <p:ph type="pic" sz="quarter" idx="16" hasCustomPrompt="1"/>
          </p:nvPr>
        </p:nvSpPr>
        <p:spPr>
          <a:xfrm>
            <a:off x="9624810" y="4508183"/>
            <a:ext cx="2285883" cy="2062070"/>
          </a:xfrm>
          <a:effectLst/>
        </p:spPr>
        <p:txBody>
          <a:bodyPr>
            <a:noAutofit/>
          </a:bodyPr>
          <a:lstStyle/>
          <a:p>
            <a:r>
              <a:rPr lang="en-US"/>
              <a:t> </a:t>
            </a:r>
          </a:p>
        </p:txBody>
      </p:sp>
      <p:sp>
        <p:nvSpPr>
          <p:cNvPr id="12" name="Picture Placeholder 4">
            <a:extLst>
              <a:ext uri="{FF2B5EF4-FFF2-40B4-BE49-F238E27FC236}">
                <a16:creationId xmlns:a16="http://schemas.microsoft.com/office/drawing/2014/main" id="{6FE88C02-83B3-40DA-B713-11FADEA51424}"/>
              </a:ext>
            </a:extLst>
          </p:cNvPr>
          <p:cNvSpPr>
            <a:spLocks noGrp="1"/>
          </p:cNvSpPr>
          <p:nvPr>
            <p:ph type="pic" sz="quarter" idx="17" hasCustomPrompt="1"/>
          </p:nvPr>
        </p:nvSpPr>
        <p:spPr>
          <a:xfrm>
            <a:off x="2617182" y="4508183"/>
            <a:ext cx="2285883" cy="2062070"/>
          </a:xfrm>
          <a:effectLst/>
        </p:spPr>
        <p:txBody>
          <a:bodyPr>
            <a:noAutofit/>
          </a:bodyPr>
          <a:lstStyle/>
          <a:p>
            <a:r>
              <a:rPr lang="en-US"/>
              <a:t> </a:t>
            </a:r>
          </a:p>
        </p:txBody>
      </p:sp>
      <p:sp>
        <p:nvSpPr>
          <p:cNvPr id="13" name="Picture Placeholder 4">
            <a:extLst>
              <a:ext uri="{FF2B5EF4-FFF2-40B4-BE49-F238E27FC236}">
                <a16:creationId xmlns:a16="http://schemas.microsoft.com/office/drawing/2014/main" id="{D5E78DC7-2C51-4519-A472-0239F9A3C5B3}"/>
              </a:ext>
            </a:extLst>
          </p:cNvPr>
          <p:cNvSpPr>
            <a:spLocks noGrp="1"/>
          </p:cNvSpPr>
          <p:nvPr>
            <p:ph type="pic" sz="quarter" idx="18" hasCustomPrompt="1"/>
          </p:nvPr>
        </p:nvSpPr>
        <p:spPr>
          <a:xfrm>
            <a:off x="4953058" y="4508183"/>
            <a:ext cx="2285883" cy="2062070"/>
          </a:xfrm>
          <a:effectLst/>
        </p:spPr>
        <p:txBody>
          <a:bodyPr>
            <a:noAutofit/>
          </a:bodyPr>
          <a:lstStyle/>
          <a:p>
            <a:r>
              <a:rPr lang="en-US"/>
              <a:t> </a:t>
            </a:r>
          </a:p>
        </p:txBody>
      </p:sp>
      <p:sp>
        <p:nvSpPr>
          <p:cNvPr id="14" name="Picture Placeholder 4">
            <a:extLst>
              <a:ext uri="{FF2B5EF4-FFF2-40B4-BE49-F238E27FC236}">
                <a16:creationId xmlns:a16="http://schemas.microsoft.com/office/drawing/2014/main" id="{8E98ABD1-17F9-487D-BCE4-6F1E51937205}"/>
              </a:ext>
            </a:extLst>
          </p:cNvPr>
          <p:cNvSpPr>
            <a:spLocks noGrp="1"/>
          </p:cNvSpPr>
          <p:nvPr>
            <p:ph type="pic" sz="quarter" idx="19" hasCustomPrompt="1"/>
          </p:nvPr>
        </p:nvSpPr>
        <p:spPr>
          <a:xfrm>
            <a:off x="7288934" y="4508183"/>
            <a:ext cx="2285883" cy="2062070"/>
          </a:xfrm>
          <a:effectLst/>
        </p:spPr>
        <p:txBody>
          <a:bodyPr>
            <a:noAutofit/>
          </a:bodyPr>
          <a:lstStyle/>
          <a:p>
            <a:r>
              <a:rPr lang="en-US"/>
              <a:t> </a:t>
            </a:r>
          </a:p>
        </p:txBody>
      </p:sp>
      <p:sp>
        <p:nvSpPr>
          <p:cNvPr id="20" name="Picture Placeholder 4">
            <a:extLst>
              <a:ext uri="{FF2B5EF4-FFF2-40B4-BE49-F238E27FC236}">
                <a16:creationId xmlns:a16="http://schemas.microsoft.com/office/drawing/2014/main" id="{104F4E67-E0B7-41C4-896F-09B9400F156D}"/>
              </a:ext>
            </a:extLst>
          </p:cNvPr>
          <p:cNvSpPr>
            <a:spLocks noGrp="1"/>
          </p:cNvSpPr>
          <p:nvPr>
            <p:ph type="pic" sz="quarter" idx="20" hasCustomPrompt="1"/>
          </p:nvPr>
        </p:nvSpPr>
        <p:spPr>
          <a:xfrm>
            <a:off x="281306" y="2397965"/>
            <a:ext cx="2285883" cy="2062070"/>
          </a:xfrm>
          <a:effectLst/>
        </p:spPr>
        <p:txBody>
          <a:bodyPr>
            <a:noAutofit/>
          </a:bodyPr>
          <a:lstStyle/>
          <a:p>
            <a:r>
              <a:rPr lang="en-US"/>
              <a:t> </a:t>
            </a:r>
          </a:p>
        </p:txBody>
      </p:sp>
      <p:sp>
        <p:nvSpPr>
          <p:cNvPr id="22" name="Picture Placeholder 4">
            <a:extLst>
              <a:ext uri="{FF2B5EF4-FFF2-40B4-BE49-F238E27FC236}">
                <a16:creationId xmlns:a16="http://schemas.microsoft.com/office/drawing/2014/main" id="{636C3184-A491-4261-905A-2CD72CB5ABA5}"/>
              </a:ext>
            </a:extLst>
          </p:cNvPr>
          <p:cNvSpPr>
            <a:spLocks noGrp="1"/>
          </p:cNvSpPr>
          <p:nvPr>
            <p:ph type="pic" sz="quarter" idx="22" hasCustomPrompt="1"/>
          </p:nvPr>
        </p:nvSpPr>
        <p:spPr>
          <a:xfrm>
            <a:off x="2617182" y="2397965"/>
            <a:ext cx="2285883" cy="2062070"/>
          </a:xfrm>
          <a:effectLst/>
        </p:spPr>
        <p:txBody>
          <a:bodyPr>
            <a:noAutofit/>
          </a:bodyPr>
          <a:lstStyle/>
          <a:p>
            <a:r>
              <a:rPr lang="en-US"/>
              <a:t> </a:t>
            </a:r>
          </a:p>
        </p:txBody>
      </p:sp>
      <p:sp>
        <p:nvSpPr>
          <p:cNvPr id="23" name="Picture Placeholder 4">
            <a:extLst>
              <a:ext uri="{FF2B5EF4-FFF2-40B4-BE49-F238E27FC236}">
                <a16:creationId xmlns:a16="http://schemas.microsoft.com/office/drawing/2014/main" id="{A178DF10-18AE-4536-9000-039509BF872B}"/>
              </a:ext>
            </a:extLst>
          </p:cNvPr>
          <p:cNvSpPr>
            <a:spLocks noGrp="1"/>
          </p:cNvSpPr>
          <p:nvPr>
            <p:ph type="pic" sz="quarter" idx="23" hasCustomPrompt="1"/>
          </p:nvPr>
        </p:nvSpPr>
        <p:spPr>
          <a:xfrm>
            <a:off x="4953058" y="2397965"/>
            <a:ext cx="2285883" cy="2062070"/>
          </a:xfrm>
          <a:effectLst/>
        </p:spPr>
        <p:txBody>
          <a:bodyPr>
            <a:noAutofit/>
          </a:bodyPr>
          <a:lstStyle/>
          <a:p>
            <a:r>
              <a:rPr lang="en-US"/>
              <a:t> </a:t>
            </a:r>
          </a:p>
        </p:txBody>
      </p:sp>
      <p:sp>
        <p:nvSpPr>
          <p:cNvPr id="24" name="Picture Placeholder 4">
            <a:extLst>
              <a:ext uri="{FF2B5EF4-FFF2-40B4-BE49-F238E27FC236}">
                <a16:creationId xmlns:a16="http://schemas.microsoft.com/office/drawing/2014/main" id="{2358FB77-E43E-4D13-9428-C44CC58DAA44}"/>
              </a:ext>
            </a:extLst>
          </p:cNvPr>
          <p:cNvSpPr>
            <a:spLocks noGrp="1"/>
          </p:cNvSpPr>
          <p:nvPr>
            <p:ph type="pic" sz="quarter" idx="24" hasCustomPrompt="1"/>
          </p:nvPr>
        </p:nvSpPr>
        <p:spPr>
          <a:xfrm>
            <a:off x="7288934" y="2397965"/>
            <a:ext cx="2285883" cy="2062070"/>
          </a:xfrm>
          <a:effectLst/>
        </p:spPr>
        <p:txBody>
          <a:bodyPr>
            <a:noAutofit/>
          </a:bodyPr>
          <a:lstStyle/>
          <a:p>
            <a:r>
              <a:rPr lang="en-US"/>
              <a:t> </a:t>
            </a:r>
          </a:p>
        </p:txBody>
      </p:sp>
    </p:spTree>
    <p:extLst>
      <p:ext uri="{BB962C8B-B14F-4D97-AF65-F5344CB8AC3E}">
        <p14:creationId xmlns:p14="http://schemas.microsoft.com/office/powerpoint/2010/main" val="21099174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4133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927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38A0A395-3392-45A6-B80A-0A4DF48B2C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27259587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blue">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1634987564"/>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blu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CCB7C1-C6A7-466A-BE2D-1C84DAA60129}"/>
              </a:ext>
            </a:extLst>
          </p:cNvPr>
          <p:cNvSpPr/>
          <p:nvPr userDrawn="1"/>
        </p:nvSpPr>
        <p:spPr bwMode="auto">
          <a:xfrm>
            <a:off x="0" y="0"/>
            <a:ext cx="10406743"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3589769044"/>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357" y="1183795"/>
            <a:ext cx="3628455" cy="1174324"/>
          </a:xfrm>
        </p:spPr>
        <p:txBody>
          <a:bodyPr lIns="0" tIns="0" rIns="0" bIns="0"/>
          <a:lstStyle>
            <a:lvl1pPr>
              <a:lnSpc>
                <a:spcPct val="100000"/>
              </a:lnSpc>
              <a:defRPr sz="1961"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12722" y="1183794"/>
            <a:ext cx="3618382" cy="3312974"/>
          </a:xfrm>
        </p:spPr>
        <p:txBody>
          <a:bodyPr wrap="square" lIns="0" tIns="0" rIns="0" bIns="0">
            <a:noAutofit/>
          </a:bodyPr>
          <a:lstStyle>
            <a:lvl1pPr marL="0" marR="0" indent="0" algn="l" defTabSz="507330" rtl="0" eaLnBrk="1" fontAlgn="auto" latinLnBrk="0" hangingPunct="1">
              <a:lnSpc>
                <a:spcPct val="100000"/>
              </a:lnSpc>
              <a:spcBef>
                <a:spcPts val="0"/>
              </a:spcBef>
              <a:spcAft>
                <a:spcPts val="98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223431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0271538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99632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616955635"/>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4927922"/>
            <a:ext cx="3630521"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0929" y="440497"/>
            <a:ext cx="11326555"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Picture Placeholder 10">
            <a:extLst>
              <a:ext uri="{FF2B5EF4-FFF2-40B4-BE49-F238E27FC236}">
                <a16:creationId xmlns:a16="http://schemas.microsoft.com/office/drawing/2014/main" id="{2A24BECD-9F61-4DC6-BC63-6426A320F58D}"/>
              </a:ext>
            </a:extLst>
          </p:cNvPr>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
        <p:nvSpPr>
          <p:cNvPr id="16" name="Picture Placeholder 10">
            <a:extLst>
              <a:ext uri="{FF2B5EF4-FFF2-40B4-BE49-F238E27FC236}">
                <a16:creationId xmlns:a16="http://schemas.microsoft.com/office/drawing/2014/main" id="{F4C8D9CF-70F4-4C96-8B25-C6E6B7E9A260}"/>
              </a:ext>
            </a:extLst>
          </p:cNvPr>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v</a:t>
            </a:r>
          </a:p>
        </p:txBody>
      </p:sp>
      <p:sp>
        <p:nvSpPr>
          <p:cNvPr id="17" name="Picture Placeholder 10">
            <a:extLst>
              <a:ext uri="{FF2B5EF4-FFF2-40B4-BE49-F238E27FC236}">
                <a16:creationId xmlns:a16="http://schemas.microsoft.com/office/drawing/2014/main" id="{C142A4C4-16C5-4F9B-8B41-005DE02869AB}"/>
              </a:ext>
            </a:extLst>
          </p:cNvPr>
          <p:cNvSpPr>
            <a:spLocks noGrp="1"/>
          </p:cNvSpPr>
          <p:nvPr>
            <p:ph type="pic" sz="quarter" idx="16" hasCustomPrompt="1"/>
          </p:nvPr>
        </p:nvSpPr>
        <p:spPr>
          <a:xfrm>
            <a:off x="8126964"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41914136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8344904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0463" y="439865"/>
            <a:ext cx="11332001" cy="739973"/>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1408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549519404"/>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1520876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14227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284509277"/>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10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ank you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B4E5D379-8A6F-4F8A-AE3E-368C174696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3504824894"/>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124920"/>
            <a:ext cx="7474869" cy="1416149"/>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88BBF88D-B97C-4F45-9617-663CF4FB25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838712174"/>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4257253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491780645"/>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19065808"/>
      </p:ext>
    </p:extLst>
  </p:cSld>
  <p:clrMapOvr>
    <a:masterClrMapping/>
  </p:clrMapOvr>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38225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image" Target="../media/image51.png"/><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image" Target="../media/image1.emf"/><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11.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image" Target="../media/image10.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image" Target="../media/image14.emf"/><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4.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image" Target="../media/image25.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image" Target="../media/image1.emf"/><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image" Target="../media/image10.emf"/><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theme" Target="../theme/theme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image" Target="../media/image2.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image" Target="../media/image1.emf"/><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21" Type="http://schemas.openxmlformats.org/officeDocument/2006/relationships/image" Target="../media/image10.emf"/><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theme" Target="../theme/theme7.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image" Target="../media/image1.emf"/><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8.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image" Target="../media/image10.emf"/><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theme" Target="../theme/theme9.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539306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p15:clr>
            <a:srgbClr val="F26B43"/>
          </p15:clr>
        </p15:guide>
        <p15:guide id="26" orient="horz" pos="4045">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8419624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83979776"/>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6C132C84-BB5D-4D2F-B12E-8F17DC0134EE}"/>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9041902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5" r:id="rId25"/>
    <p:sldLayoutId id="2147483736" r:id="rId26"/>
  </p:sldLayoutIdLst>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Title Placeholder 1">
            <a:extLst>
              <a:ext uri="{FF2B5EF4-FFF2-40B4-BE49-F238E27FC236}">
                <a16:creationId xmlns:a16="http://schemas.microsoft.com/office/drawing/2014/main" id="{F3BB0566-FDFF-44F1-BEB9-E93CBEA985D8}"/>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0E7463D5-F0EE-49C6-8149-B87CB33F918B}"/>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0ABB7A31-92A0-42FE-B7B7-ACFE014C5E1E}"/>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95F163FB-F8B9-4676-9156-05BAB8AEE6BB}"/>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6749409-EB53-47A0-AC78-F9E29428707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7260AE0-2531-4896-A891-3E3DE6B47A1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652396-4736-4693-8D4E-23741FE2B45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514CEE3-D7E4-47D6-A9D6-E3AB88C12C9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146C20B-DFD3-4C68-9177-F5013184D99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AE96AA9-971E-4E94-9E6C-15AB21E9BB0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F42CEF8-74ED-4554-B241-F15B854B390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2B02D53-7E62-40C5-A262-ED6760FFC02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0CF9658-A3CC-4632-BF07-6924452EC494}"/>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6357B3-F9F4-4B30-A7F1-6646FC46ECA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CE02E8-D442-4DDE-98E3-2BB3A1B0134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686DBA7-0B67-4927-BF41-1BD300F5367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7A65386-71D6-43EF-A7C2-2BD693863FA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5E9B097-5071-40A9-A6A2-9E320AF201A9}"/>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D824DC-31FE-4CC1-A89F-BCC0F699FB0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68F6456-684C-428A-AA08-AE4ABD858B0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C7CE7B7-B298-4245-8369-88FB1411750F}"/>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D926B4C-7D0F-44AF-A1CF-BD950A67093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03D12F8-DD9C-4B6A-885B-6FC428CD424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7E8A2B6-997F-47AE-845D-6DE9AB3DF5F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A551D87-4F7D-434E-97AA-73B1FBED79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79CEA7E-1716-4312-957A-12A1EF1FE9D3}"/>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4093B2-0135-44AE-972B-335833A135FD}"/>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E129097-58E1-401D-A868-25B323C792F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8841F8B-7191-4166-9710-C1357FCD5ACF}"/>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0EB1017-25CE-44D0-861C-4E8D13CD1BE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E877A7F-4B94-4DD8-8780-10BCEC607FF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D02102-23D0-4EE8-9D3B-7FECF228F6E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93DE095-7580-4D6A-B139-53702A3FB006}"/>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0FC5077-C51E-4430-8EE4-D0D4D497ADBB}"/>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742688D-FAEB-4A68-B146-CCAB5A4D3AC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CC3DF-9200-4BF9-A2CC-C3B6385084E2}"/>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95723C5-4D35-42DD-B6A2-95458C7BC73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EEF656F1-CD85-4D10-8D64-6F372AA22FC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263FCEEB-0DF9-4147-B406-176060AFFCB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6394E86-EE6B-4A83-B07B-C448C854ACA2}"/>
              </a:ext>
              <a:ext uri="{C183D7F6-B498-43B3-948B-1728B52AA6E4}">
                <adec:decorative xmlns:adec="http://schemas.microsoft.com/office/drawing/2017/decorative" val="0"/>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94057242"/>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p:nvGrpSpPr>
        <p:grpSpPr>
          <a:xfrm>
            <a:off x="13042277" y="608049"/>
            <a:ext cx="762212" cy="6249956"/>
            <a:chOff x="13152703" y="620154"/>
            <a:chExt cx="777496" cy="6374376"/>
          </a:xfrm>
        </p:grpSpPr>
        <p:pic>
          <p:nvPicPr>
            <p:cNvPr id="5" name="Picture 4"/>
            <p:cNvPicPr>
              <a:picLocks noChangeAspect="1"/>
            </p:cNvPicPr>
            <p:nvPr/>
          </p:nvPicPr>
          <p:blipFill rotWithShape="1">
            <a:blip r:embed="rId19"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1322257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64">
          <p15:clr>
            <a:srgbClr val="F26B43"/>
          </p15:clr>
        </p15:guide>
        <p15:guide id="26" orient="horz" pos="4056">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09016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7" r:id="rId19"/>
    <p:sldLayoutId id="2147483858" r:id="rId20"/>
    <p:sldLayoutId id="2147483859" r:id="rId21"/>
    <p:sldLayoutId id="2147483861" r:id="rId22"/>
  </p:sldLayoutIdLs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178044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Lst>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693127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7" r:id="rId19"/>
  </p:sldLayoutIdLs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104457816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1676477"/>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Ls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2.jpeg"/></Relationships>
</file>

<file path=ppt/slides/_rels/slide1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3.jpeg"/></Relationships>
</file>

<file path=ppt/slides/_rels/slide1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64.jpeg"/></Relationships>
</file>

<file path=ppt/slides/_rels/slide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65.jpeg"/></Relationships>
</file>

<file path=ppt/slides/_rels/slide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66.jpeg"/></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69.jpeg"/></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70.jpe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slide" Target="slide58.xml"/><Relationship Id="rId4" Type="http://schemas.openxmlformats.org/officeDocument/2006/relationships/slide" Target="slide33.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71.jpeg"/></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72.jpeg"/></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73.jpeg"/></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74.jpeg"/></Relationships>
</file>

<file path=ppt/slides/_rels/slide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75.jpe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7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77.jpeg"/></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78.jpeg"/></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80.jpeg"/></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en-us/graph/teams-proactive-messaging" TargetMode="External"/><Relationship Id="rId3" Type="http://schemas.openxmlformats.org/officeDocument/2006/relationships/hyperlink" Target="https://docs.microsoft.com/en-us/microsoftteams/platform/concepts/design/personal-apps" TargetMode="External"/><Relationship Id="rId7" Type="http://schemas.openxmlformats.org/officeDocument/2006/relationships/hyperlink" Target="https://docs.microsoft.com/en-us/microsoftteams/platform/task-modules-and-cards/cards/cards-reference#list-card"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hyperlink" Target="https://docs.microsoft.com/en-us/outlook/actionable-messages/adaptive-card#refresh-cards" TargetMode="External"/><Relationship Id="rId5" Type="http://schemas.openxmlformats.org/officeDocument/2006/relationships/hyperlink" Target="https://docs.microsoft.com/en-us/microsoftteams/platform/task-modules-and-cards/what-are-task-modules" TargetMode="External"/><Relationship Id="rId10" Type="http://schemas.openxmlformats.org/officeDocument/2006/relationships/hyperlink" Target="https://docs.microsoft.com/en-us/graph/api/calendar-post-events" TargetMode="External"/><Relationship Id="rId4" Type="http://schemas.openxmlformats.org/officeDocument/2006/relationships/hyperlink" Target="https://docs.microsoft.com/en-us/microsoftteams/platform/apps-in-teams-meetings/create-apps-for-teams-meetings?tabs=json" TargetMode="External"/><Relationship Id="rId9" Type="http://schemas.openxmlformats.org/officeDocument/2006/relationships/hyperlink" Target="https://docs.microsoft.com/en-us/graph/api/user-sendmail?view=graph-rest-1.0&amp;tabs=http"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emf"/><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emf"/><Relationship Id="rId4" Type="http://schemas.openxmlformats.org/officeDocument/2006/relationships/image" Target="../media/image82.svg"/><Relationship Id="rId9" Type="http://schemas.openxmlformats.org/officeDocument/2006/relationships/image" Target="../media/image87.svg"/><Relationship Id="rId14" Type="http://schemas.openxmlformats.org/officeDocument/2006/relationships/image" Target="../media/image92.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56.jpeg"/><Relationship Id="rId4" Type="http://schemas.openxmlformats.org/officeDocument/2006/relationships/image" Target="../media/image55.svg"/></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8.jpeg"/><Relationship Id="rId7"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6.jpeg"/><Relationship Id="rId4" Type="http://schemas.openxmlformats.org/officeDocument/2006/relationships/image" Target="../media/image55.svg"/></Relationships>
</file>

<file path=ppt/slides/_rels/slide4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02.png"/><Relationship Id="rId5" Type="http://schemas.openxmlformats.org/officeDocument/2006/relationships/image" Target="../media/image96.sv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104.png"/><Relationship Id="rId5" Type="http://schemas.openxmlformats.org/officeDocument/2006/relationships/image" Target="../media/image96.sv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8" Type="http://schemas.openxmlformats.org/officeDocument/2006/relationships/hyperlink" Target="https://docs.microsoft.com/en-us/graph/api/presence-get?view=graph-rest-beta" TargetMode="External"/><Relationship Id="rId3" Type="http://schemas.openxmlformats.org/officeDocument/2006/relationships/hyperlink" Target="https://docs.microsoft.com/en-us/azure/bot-service/bot-service-manage-channels?view=azure-bot-service-4.0" TargetMode="External"/><Relationship Id="rId7" Type="http://schemas.openxmlformats.org/officeDocument/2006/relationships/hyperlink" Target="https://docs.microsoft.com/en-us/graph/api/calendar-post-events" TargetMode="External"/><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hyperlink" Target="https://docs.microsoft.com/en-us/microsoftteams/platform/apps-in-teams-meetings/create-apps-for-teams-meetings?tabs=json" TargetMode="External"/><Relationship Id="rId5" Type="http://schemas.openxmlformats.org/officeDocument/2006/relationships/hyperlink" Target="https://docs.microsoft.com/en-us/outlook/actionable-messages/adaptive-card#refresh-cards" TargetMode="External"/><Relationship Id="rId4" Type="http://schemas.openxmlformats.org/officeDocument/2006/relationships/hyperlink" Target="https://docs.microsoft.com/en-us/graph/teams-proactive-messaging"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svg"/><Relationship Id="rId3" Type="http://schemas.openxmlformats.org/officeDocument/2006/relationships/image" Target="../media/image119.png"/><Relationship Id="rId7" Type="http://schemas.openxmlformats.org/officeDocument/2006/relationships/image" Target="../media/image84.png"/><Relationship Id="rId12" Type="http://schemas.openxmlformats.org/officeDocument/2006/relationships/image" Target="../media/image124.png"/><Relationship Id="rId2" Type="http://schemas.openxmlformats.org/officeDocument/2006/relationships/notesSlide" Target="../notesSlides/notesSlide50.xml"/><Relationship Id="rId16" Type="http://schemas.openxmlformats.org/officeDocument/2006/relationships/image" Target="../media/image127.svg"/><Relationship Id="rId1" Type="http://schemas.openxmlformats.org/officeDocument/2006/relationships/slideLayout" Target="../slideLayouts/slideLayout14.xml"/><Relationship Id="rId6" Type="http://schemas.openxmlformats.org/officeDocument/2006/relationships/image" Target="../media/image120.emf"/><Relationship Id="rId11" Type="http://schemas.openxmlformats.org/officeDocument/2006/relationships/image" Target="../media/image123.svg"/><Relationship Id="rId5" Type="http://schemas.openxmlformats.org/officeDocument/2006/relationships/image" Target="../media/image83.png"/><Relationship Id="rId15" Type="http://schemas.openxmlformats.org/officeDocument/2006/relationships/image" Target="../media/image126.png"/><Relationship Id="rId10" Type="http://schemas.openxmlformats.org/officeDocument/2006/relationships/image" Target="../media/image122.png"/><Relationship Id="rId4" Type="http://schemas.openxmlformats.org/officeDocument/2006/relationships/image" Target="../media/image82.svg"/><Relationship Id="rId9" Type="http://schemas.openxmlformats.org/officeDocument/2006/relationships/image" Target="../media/image121.emf"/><Relationship Id="rId14" Type="http://schemas.openxmlformats.org/officeDocument/2006/relationships/image" Target="../media/image125.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4.xml"/><Relationship Id="rId5" Type="http://schemas.openxmlformats.org/officeDocument/2006/relationships/image" Target="../media/image128.jpeg"/><Relationship Id="rId4" Type="http://schemas.openxmlformats.org/officeDocument/2006/relationships/image" Target="../media/image5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9.jpeg"/></Relationships>
</file>

<file path=ppt/slides/_rels/slide7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0.jpeg"/></Relationships>
</file>

<file path=ppt/slides/_rels/slide8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microsoftteams/platform/task-modules-and-cards/what-are-task-modules" TargetMode="External"/><Relationship Id="rId2" Type="http://schemas.openxmlformats.org/officeDocument/2006/relationships/notesSlide" Target="../notesSlides/notesSlide72.xml"/><Relationship Id="rId1" Type="http://schemas.openxmlformats.org/officeDocument/2006/relationships/slideLayout" Target="../slideLayouts/slideLayout14.xml"/><Relationship Id="rId6" Type="http://schemas.openxmlformats.org/officeDocument/2006/relationships/hyperlink" Target="https://docs.microsoft.com/en-us/graph/api/resources/onedrive?view=graph-rest-1.0" TargetMode="External"/><Relationship Id="rId5" Type="http://schemas.openxmlformats.org/officeDocument/2006/relationships/hyperlink" Target="https://docs.microsoft.com/en-us/outlook/actionable-messages/adaptive-card#refresh-cards" TargetMode="External"/><Relationship Id="rId4" Type="http://schemas.openxmlformats.org/officeDocument/2006/relationships/hyperlink" Target="https://docs.microsoft.com/en-us/graph/teams-proactive-messaging"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83.png"/><Relationship Id="rId7" Type="http://schemas.openxmlformats.org/officeDocument/2006/relationships/image" Target="../media/image85.png"/><Relationship Id="rId12" Type="http://schemas.openxmlformats.org/officeDocument/2006/relationships/image" Target="../media/image149.emf"/><Relationship Id="rId2" Type="http://schemas.openxmlformats.org/officeDocument/2006/relationships/notesSlide" Target="../notesSlides/notesSlide73.xml"/><Relationship Id="rId1" Type="http://schemas.openxmlformats.org/officeDocument/2006/relationships/slideLayout" Target="../slideLayouts/slideLayout14.xml"/><Relationship Id="rId6" Type="http://schemas.openxmlformats.org/officeDocument/2006/relationships/image" Target="../media/image84.png"/><Relationship Id="rId11" Type="http://schemas.openxmlformats.org/officeDocument/2006/relationships/image" Target="../media/image91.emf"/><Relationship Id="rId5" Type="http://schemas.openxmlformats.org/officeDocument/2006/relationships/image" Target="../media/image82.svg"/><Relationship Id="rId10" Type="http://schemas.openxmlformats.org/officeDocument/2006/relationships/image" Target="../media/image88.emf"/><Relationship Id="rId4" Type="http://schemas.openxmlformats.org/officeDocument/2006/relationships/image" Target="../media/image119.png"/><Relationship Id="rId9" Type="http://schemas.openxmlformats.org/officeDocument/2006/relationships/image" Target="../media/image87.svg"/></Relationships>
</file>

<file path=ppt/slides/_rels/slide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48574" y="5855204"/>
            <a:ext cx="4228794" cy="431830"/>
          </a:xfrm>
        </p:spPr>
        <p:txBody>
          <a:bodyPr/>
          <a:lstStyle/>
          <a:p>
            <a:pPr marL="0" lvl="0" indent="0" algn="l">
              <a:buNone/>
            </a:pPr>
            <a:r>
              <a:rPr lang="en-US" dirty="0">
                <a:solidFill>
                  <a:schemeClr val="tx1"/>
                </a:solidFill>
              </a:rPr>
              <a:t>Banking &amp; Financial Services</a:t>
            </a:r>
          </a:p>
        </p:txBody>
      </p:sp>
    </p:spTree>
    <p:extLst>
      <p:ext uri="{BB962C8B-B14F-4D97-AF65-F5344CB8AC3E}">
        <p14:creationId xmlns:p14="http://schemas.microsoft.com/office/powerpoint/2010/main" val="190914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Once accepted, the adaptive card refreshes to show a counter indicating Daniela’s progress towards her quarter goals. The app also prompts Daniela to start planning her strategy to achieve the targets</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6" y="549456"/>
            <a:ext cx="9862240" cy="5745598"/>
          </a:xfrm>
          <a:prstGeom prst="rect">
            <a:avLst/>
          </a:prstGeom>
        </p:spPr>
      </p:pic>
    </p:spTree>
    <p:extLst>
      <p:ext uri="{BB962C8B-B14F-4D97-AF65-F5344CB8AC3E}">
        <p14:creationId xmlns:p14="http://schemas.microsoft.com/office/powerpoint/2010/main" val="22622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is taken to her personal hub which shows her activities - # calls made, # emails sent to leads. It also shows her progress in previous quarters to help provide a retrospective view and plan her velocity. Daniela has the option to select a few leads to reach out during her day</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7" y="549456"/>
            <a:ext cx="9862238" cy="5745598"/>
          </a:xfrm>
          <a:prstGeom prst="rect">
            <a:avLst/>
          </a:prstGeom>
        </p:spPr>
      </p:pic>
    </p:spTree>
    <p:extLst>
      <p:ext uri="{BB962C8B-B14F-4D97-AF65-F5344CB8AC3E}">
        <p14:creationId xmlns:p14="http://schemas.microsoft.com/office/powerpoint/2010/main" val="40231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Daniela chooses the leads she wants to reach out to, it gets added automatically to her calendar and the app reminds her at regular intervals to make contact with the selected leads.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7" y="549456"/>
            <a:ext cx="9862238" cy="5745597"/>
          </a:xfrm>
          <a:prstGeom prst="rect">
            <a:avLst/>
          </a:prstGeom>
        </p:spPr>
      </p:pic>
    </p:spTree>
    <p:extLst>
      <p:ext uri="{BB962C8B-B14F-4D97-AF65-F5344CB8AC3E}">
        <p14:creationId xmlns:p14="http://schemas.microsoft.com/office/powerpoint/2010/main" val="3290680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the app notifies Daniela of the leads, she clicks on the first lead to learn more about their profile and background to have a more informed conversation with the lead</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8" y="549456"/>
            <a:ext cx="9862236" cy="5745597"/>
          </a:xfrm>
          <a:prstGeom prst="rect">
            <a:avLst/>
          </a:prstGeom>
        </p:spPr>
      </p:pic>
    </p:spTree>
    <p:extLst>
      <p:ext uri="{BB962C8B-B14F-4D97-AF65-F5344CB8AC3E}">
        <p14:creationId xmlns:p14="http://schemas.microsoft.com/office/powerpoint/2010/main" val="48518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An adaptive card shows up with basic information from CRM about the lead Aadi Kapoor. In addition, the app suggests insights into the preferences and demographics of the lead as recorded in the CRM. Daniela sees that the lead qualifies for a few loan offers</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8" y="549456"/>
            <a:ext cx="9862236" cy="5745596"/>
          </a:xfrm>
          <a:prstGeom prst="rect">
            <a:avLst/>
          </a:prstGeom>
        </p:spPr>
      </p:pic>
    </p:spTree>
    <p:extLst>
      <p:ext uri="{BB962C8B-B14F-4D97-AF65-F5344CB8AC3E}">
        <p14:creationId xmlns:p14="http://schemas.microsoft.com/office/powerpoint/2010/main" val="3418765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reaches out to the lead initially via e-mail. The app provides her the ability to draft an email directly from Teams. It is pre-filled with letterhead and other relevant details that need to be sent out to all potential customers.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8" y="549456"/>
            <a:ext cx="9862235" cy="5745596"/>
          </a:xfrm>
          <a:prstGeom prst="rect">
            <a:avLst/>
          </a:prstGeom>
        </p:spPr>
      </p:pic>
    </p:spTree>
    <p:extLst>
      <p:ext uri="{BB962C8B-B14F-4D97-AF65-F5344CB8AC3E}">
        <p14:creationId xmlns:p14="http://schemas.microsoft.com/office/powerpoint/2010/main" val="496921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gets to know from CRM information that Aadi is purchasing a house and is eligible for home loan offers as well. She proceeds to draft an e-mail to check Aadi’s interest in home loan options from Contoso bank</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grpSp>
        <p:nvGrpSpPr>
          <p:cNvPr id="6" name="Group 5">
            <a:extLst>
              <a:ext uri="{FF2B5EF4-FFF2-40B4-BE49-F238E27FC236}">
                <a16:creationId xmlns:a16="http://schemas.microsoft.com/office/drawing/2014/main" id="{26952563-B293-4ADE-9E51-B588152D74AB}"/>
              </a:ext>
            </a:extLst>
          </p:cNvPr>
          <p:cNvGrpSpPr/>
          <p:nvPr/>
        </p:nvGrpSpPr>
        <p:grpSpPr>
          <a:xfrm>
            <a:off x="1162948" y="549456"/>
            <a:ext cx="9862235" cy="5745595"/>
            <a:chOff x="1162948" y="549456"/>
            <a:chExt cx="9862235" cy="5745595"/>
          </a:xfrm>
        </p:grpSpPr>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8" y="549456"/>
              <a:ext cx="9862235" cy="5745595"/>
            </a:xfrm>
            <a:prstGeom prst="rect">
              <a:avLst/>
            </a:prstGeom>
          </p:spPr>
        </p:pic>
        <p:sp>
          <p:nvSpPr>
            <p:cNvPr id="2" name="TextBox 1">
              <a:extLst>
                <a:ext uri="{FF2B5EF4-FFF2-40B4-BE49-F238E27FC236}">
                  <a16:creationId xmlns:a16="http://schemas.microsoft.com/office/drawing/2014/main" id="{FDD5C81D-03CC-47FD-9A73-CF1295416CA7}"/>
                </a:ext>
              </a:extLst>
            </p:cNvPr>
            <p:cNvSpPr txBox="1"/>
            <p:nvPr/>
          </p:nvSpPr>
          <p:spPr>
            <a:xfrm>
              <a:off x="6553200" y="4328393"/>
              <a:ext cx="670055" cy="106645"/>
            </a:xfrm>
            <a:prstGeom prst="rect">
              <a:avLst/>
            </a:prstGeom>
            <a:solidFill>
              <a:schemeClr val="bg1"/>
            </a:solidFill>
          </p:spPr>
          <p:txBody>
            <a:bodyPr wrap="none" lIns="0" tIns="0" rIns="0" bIns="0" rtlCol="0">
              <a:spAutoFit/>
            </a:bodyPr>
            <a:lstStyle/>
            <a:p>
              <a:pPr>
                <a:lnSpc>
                  <a:spcPct val="90000"/>
                </a:lnSpc>
                <a:spcAft>
                  <a:spcPts val="600"/>
                </a:spcAft>
              </a:pPr>
              <a:r>
                <a:rPr lang="en-IN" sz="700" dirty="0">
                  <a:gradFill>
                    <a:gsLst>
                      <a:gs pos="2917">
                        <a:schemeClr val="tx1"/>
                      </a:gs>
                      <a:gs pos="30000">
                        <a:schemeClr val="tx1"/>
                      </a:gs>
                    </a:gsLst>
                    <a:lin ang="5400000" scaled="0"/>
                  </a:gradFill>
                </a:rPr>
                <a:t>Daniela Mandera</a:t>
              </a:r>
            </a:p>
          </p:txBody>
        </p:sp>
        <p:sp>
          <p:nvSpPr>
            <p:cNvPr id="8" name="TextBox 7">
              <a:extLst>
                <a:ext uri="{FF2B5EF4-FFF2-40B4-BE49-F238E27FC236}">
                  <a16:creationId xmlns:a16="http://schemas.microsoft.com/office/drawing/2014/main" id="{897581EE-1FFB-4D4F-AAA1-0640F1A98B3C}"/>
                </a:ext>
              </a:extLst>
            </p:cNvPr>
            <p:cNvSpPr txBox="1"/>
            <p:nvPr/>
          </p:nvSpPr>
          <p:spPr>
            <a:xfrm>
              <a:off x="3273577" y="4412178"/>
              <a:ext cx="737061" cy="106645"/>
            </a:xfrm>
            <a:prstGeom prst="rect">
              <a:avLst/>
            </a:prstGeom>
            <a:solidFill>
              <a:srgbClr val="F3F2F0"/>
            </a:solidFill>
          </p:spPr>
          <p:txBody>
            <a:bodyPr wrap="none" lIns="0" tIns="0" rIns="0" bIns="0" rtlCol="0">
              <a:spAutoFit/>
            </a:bodyPr>
            <a:lstStyle/>
            <a:p>
              <a:pPr>
                <a:lnSpc>
                  <a:spcPct val="90000"/>
                </a:lnSpc>
                <a:spcAft>
                  <a:spcPts val="600"/>
                </a:spcAft>
              </a:pPr>
              <a:r>
                <a:rPr lang="en-IN" sz="700" dirty="0">
                  <a:gradFill>
                    <a:gsLst>
                      <a:gs pos="2917">
                        <a:schemeClr val="tx1"/>
                      </a:gs>
                      <a:gs pos="30000">
                        <a:schemeClr val="tx1"/>
                      </a:gs>
                    </a:gsLst>
                    <a:lin ang="5400000" scaled="0"/>
                  </a:gradFill>
                </a:rPr>
                <a:t>Daniela Mandera</a:t>
              </a:r>
            </a:p>
          </p:txBody>
        </p:sp>
      </p:grpSp>
    </p:spTree>
    <p:extLst>
      <p:ext uri="{BB962C8B-B14F-4D97-AF65-F5344CB8AC3E}">
        <p14:creationId xmlns:p14="http://schemas.microsoft.com/office/powerpoint/2010/main" val="310290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After a couple of days, Aadi Kapoor replies to the e-mail sent by Daniela enquiring about loan options and requests for a call. </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22579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uses the app to schedule a call with Aadi. The app provides flexibility to add additional attendees if required and suggests suitable time to schedule a meeting with the lead.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9" y="549456"/>
            <a:ext cx="9862233" cy="5745595"/>
          </a:xfrm>
          <a:prstGeom prst="rect">
            <a:avLst/>
          </a:prstGeom>
        </p:spPr>
      </p:pic>
    </p:spTree>
    <p:extLst>
      <p:ext uri="{BB962C8B-B14F-4D97-AF65-F5344CB8AC3E}">
        <p14:creationId xmlns:p14="http://schemas.microsoft.com/office/powerpoint/2010/main" val="326639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At the scheduled date and time, the app proactively reminds the relationship manager to join the meeting and suggests some talking points as well for preparation.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0" y="549456"/>
            <a:ext cx="9862231" cy="5745594"/>
          </a:xfrm>
          <a:prstGeom prst="rect">
            <a:avLst/>
          </a:prstGeom>
        </p:spPr>
      </p:pic>
    </p:spTree>
    <p:extLst>
      <p:ext uri="{BB962C8B-B14F-4D97-AF65-F5344CB8AC3E}">
        <p14:creationId xmlns:p14="http://schemas.microsoft.com/office/powerpoint/2010/main" val="41519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Contents</a:t>
            </a:r>
          </a:p>
        </p:txBody>
      </p:sp>
      <p:sp>
        <p:nvSpPr>
          <p:cNvPr id="5" name="Text Placeholder 4"/>
          <p:cNvSpPr>
            <a:spLocks noGrp="1"/>
          </p:cNvSpPr>
          <p:nvPr>
            <p:ph type="body" sz="quarter" idx="14"/>
          </p:nvPr>
        </p:nvSpPr>
        <p:spPr>
          <a:xfrm>
            <a:off x="1184565" y="1284727"/>
            <a:ext cx="5381352" cy="5334874"/>
          </a:xfrm>
        </p:spPr>
        <p:txBody>
          <a:bodyPr>
            <a:noAutofit/>
          </a:bodyPr>
          <a:lstStyle/>
          <a:p>
            <a:pPr marL="228600" indent="-228600">
              <a:lnSpc>
                <a:spcPct val="150000"/>
              </a:lnSpc>
              <a:spcBef>
                <a:spcPts val="400"/>
              </a:spcBef>
              <a:buFont typeface="Arial" panose="020B0604020202020204" pitchFamily="34" charset="0"/>
              <a:buChar char="•"/>
            </a:pPr>
            <a:r>
              <a:rPr lang="en-IN" sz="2200" dirty="0">
                <a:latin typeface="Segoe UI Semibold" panose="020B0702040204020203" pitchFamily="34" charset="0"/>
                <a:cs typeface="Segoe UI Semibold" panose="020B0702040204020203" pitchFamily="34" charset="0"/>
              </a:rPr>
              <a:t>Scenarios</a:t>
            </a:r>
          </a:p>
          <a:p>
            <a:pPr marL="512763" indent="-228600">
              <a:spcBef>
                <a:spcPts val="100"/>
              </a:spcBef>
              <a:spcAft>
                <a:spcPts val="300"/>
              </a:spcAft>
              <a:buFont typeface="Segoe UI" panose="020B0502040204020203" pitchFamily="34" charset="0"/>
              <a:buChar char="–"/>
            </a:pPr>
            <a:endParaRPr lang="en-IN" sz="1600" dirty="0">
              <a:latin typeface="Segoe UI Semibold" panose="020B0702040204020203" pitchFamily="34" charset="0"/>
              <a:cs typeface="Segoe UI Semibold" panose="020B0702040204020203" pitchFamily="34" charset="0"/>
            </a:endParaRPr>
          </a:p>
          <a:p>
            <a:pPr marL="512763" indent="-228600">
              <a:spcBef>
                <a:spcPts val="100"/>
              </a:spcBef>
              <a:spcAft>
                <a:spcPts val="300"/>
              </a:spcAft>
              <a:buFont typeface="Segoe UI" panose="020B0502040204020203" pitchFamily="34" charset="0"/>
              <a:buChar char="–"/>
            </a:pPr>
            <a:r>
              <a:rPr lang="en-IN" sz="1600" dirty="0">
                <a:latin typeface="Segoe UI Semibold" panose="020B0702040204020203" pitchFamily="34" charset="0"/>
                <a:cs typeface="Segoe UI Semibold" panose="020B0702040204020203" pitchFamily="34" charset="0"/>
                <a:hlinkClick r:id="rId3" action="ppaction://hlinksldjump"/>
              </a:rPr>
              <a:t>Lead Management System</a:t>
            </a:r>
            <a:br>
              <a:rPr lang="en-IN" sz="1600" dirty="0">
                <a:latin typeface="Segoe UI Semibold" panose="020B0702040204020203" pitchFamily="34" charset="0"/>
                <a:cs typeface="Segoe UI Semibold" panose="020B0702040204020203" pitchFamily="34" charset="0"/>
              </a:rPr>
            </a:br>
            <a:r>
              <a:rPr lang="en-IN" sz="1600" dirty="0">
                <a:latin typeface="Segoe UI Semibold" panose="020B0702040204020203" pitchFamily="34" charset="0"/>
                <a:cs typeface="Segoe UI Semibold" panose="020B0702040204020203" pitchFamily="34" charset="0"/>
              </a:rPr>
              <a:t>	</a:t>
            </a:r>
            <a:r>
              <a:rPr lang="en-IN" sz="1600" i="1" dirty="0"/>
              <a:t>Efficient management of sales leads &amp; communication</a:t>
            </a:r>
          </a:p>
          <a:p>
            <a:pPr marL="512763" indent="-228600">
              <a:spcBef>
                <a:spcPts val="100"/>
              </a:spcBef>
              <a:spcAft>
                <a:spcPts val="300"/>
              </a:spcAft>
              <a:buFont typeface="Segoe UI" panose="020B0502040204020203" pitchFamily="34" charset="0"/>
              <a:buChar char="–"/>
            </a:pPr>
            <a:endParaRPr lang="en-IN" sz="1600" dirty="0">
              <a:latin typeface="Segoe UI Semibold" panose="020B0702040204020203" pitchFamily="34" charset="0"/>
              <a:cs typeface="Segoe UI Semibold" panose="020B0702040204020203" pitchFamily="34" charset="0"/>
            </a:endParaRPr>
          </a:p>
          <a:p>
            <a:pPr marL="512763" indent="-228600">
              <a:spcBef>
                <a:spcPts val="100"/>
              </a:spcBef>
              <a:spcAft>
                <a:spcPts val="300"/>
              </a:spcAft>
              <a:buFont typeface="Segoe UI" panose="020B0502040204020203" pitchFamily="34" charset="0"/>
              <a:buChar char="–"/>
            </a:pPr>
            <a:r>
              <a:rPr lang="en-IN" sz="1600" dirty="0">
                <a:latin typeface="Segoe UI Semibold" panose="020B0702040204020203" pitchFamily="34" charset="0"/>
                <a:cs typeface="Segoe UI Semibold" panose="020B0702040204020203" pitchFamily="34" charset="0"/>
                <a:hlinkClick r:id="rId4" action="ppaction://hlinksldjump"/>
              </a:rPr>
              <a:t>B2C Chat </a:t>
            </a:r>
            <a:r>
              <a:rPr lang="en-IN" sz="1600" dirty="0" err="1">
                <a:latin typeface="Segoe UI Semibold" panose="020B0702040204020203" pitchFamily="34" charset="0"/>
                <a:cs typeface="Segoe UI Semibold" panose="020B0702040204020203" pitchFamily="34" charset="0"/>
                <a:hlinkClick r:id="rId4" action="ppaction://hlinksldjump"/>
              </a:rPr>
              <a:t>Center</a:t>
            </a:r>
            <a:br>
              <a:rPr lang="en-IN" sz="1600" dirty="0">
                <a:latin typeface="Segoe UI Semibold" panose="020B0702040204020203" pitchFamily="34" charset="0"/>
                <a:cs typeface="Segoe UI Semibold" panose="020B0702040204020203" pitchFamily="34" charset="0"/>
              </a:rPr>
            </a:br>
            <a:r>
              <a:rPr lang="en-IN" sz="1600" dirty="0">
                <a:latin typeface="Segoe UI Semibold" panose="020B0702040204020203" pitchFamily="34" charset="0"/>
                <a:cs typeface="Segoe UI Semibold" panose="020B0702040204020203" pitchFamily="34" charset="0"/>
              </a:rPr>
              <a:t>	</a:t>
            </a:r>
            <a:r>
              <a:rPr lang="en-IN" sz="1600" i="1" dirty="0"/>
              <a:t>Perform live chat with citizen customers</a:t>
            </a:r>
          </a:p>
          <a:p>
            <a:pPr marL="512763" indent="-228600">
              <a:spcBef>
                <a:spcPts val="100"/>
              </a:spcBef>
              <a:spcAft>
                <a:spcPts val="300"/>
              </a:spcAft>
              <a:buFont typeface="Segoe UI" panose="020B0502040204020203" pitchFamily="34" charset="0"/>
              <a:buChar char="–"/>
            </a:pPr>
            <a:endParaRPr lang="en-IN" sz="1600" i="1" dirty="0"/>
          </a:p>
          <a:p>
            <a:pPr marL="512763" indent="-228600">
              <a:spcBef>
                <a:spcPts val="100"/>
              </a:spcBef>
              <a:spcAft>
                <a:spcPts val="300"/>
              </a:spcAft>
              <a:buFont typeface="Segoe UI" panose="020B0502040204020203" pitchFamily="34" charset="0"/>
              <a:buChar char="–"/>
            </a:pPr>
            <a:r>
              <a:rPr lang="en-IN" sz="1600" dirty="0">
                <a:latin typeface="Segoe UI Semibold" panose="020B0702040204020203" pitchFamily="34" charset="0"/>
                <a:cs typeface="Segoe UI Semibold" panose="020B0702040204020203" pitchFamily="34" charset="0"/>
                <a:hlinkClick r:id="rId5" action="ppaction://hlinksldjump"/>
              </a:rPr>
              <a:t>Easy Approvals</a:t>
            </a:r>
            <a:br>
              <a:rPr lang="en-IN" sz="1600" dirty="0">
                <a:latin typeface="Segoe UI Semibold" panose="020B0702040204020203" pitchFamily="34" charset="0"/>
                <a:cs typeface="Segoe UI Semibold" panose="020B0702040204020203" pitchFamily="34" charset="0"/>
              </a:rPr>
            </a:br>
            <a:r>
              <a:rPr lang="en-IN" sz="1600" i="1" dirty="0">
                <a:latin typeface="Segoe UI Semibold" panose="020B0702040204020203" pitchFamily="34" charset="0"/>
                <a:cs typeface="Segoe UI Semibold" panose="020B0702040204020203" pitchFamily="34" charset="0"/>
              </a:rPr>
              <a:t>	</a:t>
            </a:r>
            <a:r>
              <a:rPr lang="en-IN" sz="1600" i="1" dirty="0"/>
              <a:t>Enhanced Customer Support</a:t>
            </a:r>
          </a:p>
        </p:txBody>
      </p:sp>
      <p:grpSp>
        <p:nvGrpSpPr>
          <p:cNvPr id="23" name="Group 22"/>
          <p:cNvGrpSpPr/>
          <p:nvPr/>
        </p:nvGrpSpPr>
        <p:grpSpPr>
          <a:xfrm>
            <a:off x="6458776" y="1179838"/>
            <a:ext cx="4451710" cy="4087328"/>
            <a:chOff x="4153748" y="1988637"/>
            <a:chExt cx="3602904" cy="3570208"/>
          </a:xfrm>
        </p:grpSpPr>
        <p:sp>
          <p:nvSpPr>
            <p:cNvPr id="7" name="TextBox 6"/>
            <p:cNvSpPr txBox="1"/>
            <p:nvPr/>
          </p:nvSpPr>
          <p:spPr>
            <a:xfrm>
              <a:off x="4578477" y="1988637"/>
              <a:ext cx="3178175" cy="3570208"/>
            </a:xfrm>
            <a:prstGeom prst="rect">
              <a:avLst/>
            </a:prstGeom>
            <a:noFill/>
          </p:spPr>
          <p:txBody>
            <a:bodyPr vert="horz" wrap="square" lIns="91440" tIns="45720" rIns="91440" bIns="45720" rtlCol="0" anchor="ctr">
              <a:noAutofit/>
            </a:bodyPr>
            <a:lstStyle>
              <a:defPPr>
                <a:defRPr lang="en-US"/>
              </a:defPPr>
              <a:lvl1pPr marL="233363" indent="-233363">
                <a:spcBef>
                  <a:spcPts val="600"/>
                </a:spcBef>
                <a:buFont typeface="Arial" panose="020B0604020202020204" pitchFamily="34" charset="0"/>
                <a:buChar char="•"/>
                <a:defRPr sz="1800">
                  <a:solidFill>
                    <a:srgbClr val="505050"/>
                  </a:solidFill>
                  <a:ea typeface="Segoe UI" pitchFamily="34" charset="0"/>
                  <a:cs typeface="Segoe UI" pitchFamily="34" charset="0"/>
                </a:defRPr>
              </a:lvl1pPr>
            </a:lstStyle>
            <a:p>
              <a:pPr marL="0" marR="0" lvl="1" indent="0" algn="l" defTabSz="1088105" rtl="0" eaLnBrk="1" fontAlgn="auto" latinLnBrk="0" hangingPunct="1">
                <a:lnSpc>
                  <a:spcPct val="100000"/>
                </a:lnSpc>
                <a:spcBef>
                  <a:spcPts val="400"/>
                </a:spcBef>
                <a:spcAft>
                  <a:spcPts val="0"/>
                </a:spcAft>
                <a:buClr>
                  <a:srgbClr val="0072C6"/>
                </a:buClr>
                <a:buSzPct val="100000"/>
                <a:buFontTx/>
                <a:buNone/>
                <a:tabLst/>
                <a:defRPr/>
              </a:pPr>
              <a:r>
                <a:rPr kumimoji="0" lang="en-US" sz="2200" b="0" i="1"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For each scenario:</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Scenario Vision</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Primary Persona</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Scenario Storyboard</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Solution Design Best Practices</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Solution Architecture</a:t>
              </a:r>
            </a:p>
          </p:txBody>
        </p:sp>
        <p:grpSp>
          <p:nvGrpSpPr>
            <p:cNvPr id="22" name="Group 21"/>
            <p:cNvGrpSpPr/>
            <p:nvPr/>
          </p:nvGrpSpPr>
          <p:grpSpPr>
            <a:xfrm>
              <a:off x="4153748" y="2797020"/>
              <a:ext cx="275839" cy="1953445"/>
              <a:chOff x="4153748" y="2797020"/>
              <a:chExt cx="275839" cy="1953445"/>
            </a:xfrm>
          </p:grpSpPr>
          <p:sp>
            <p:nvSpPr>
              <p:cNvPr id="13" name="Left Bracket 12"/>
              <p:cNvSpPr/>
              <p:nvPr/>
            </p:nvSpPr>
            <p:spPr>
              <a:xfrm>
                <a:off x="4291668" y="2797020"/>
                <a:ext cx="137919" cy="1953445"/>
              </a:xfrm>
              <a:prstGeom prst="leftBracket">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lIns="0" rIns="0"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a:ea typeface="+mn-ea"/>
                  <a:cs typeface="+mn-cs"/>
                </a:endParaRPr>
              </a:p>
            </p:txBody>
          </p:sp>
          <p:grpSp>
            <p:nvGrpSpPr>
              <p:cNvPr id="14" name="Group 13"/>
              <p:cNvGrpSpPr/>
              <p:nvPr/>
            </p:nvGrpSpPr>
            <p:grpSpPr>
              <a:xfrm rot="5400000" flipH="1">
                <a:off x="4153746" y="3678753"/>
                <a:ext cx="275842" cy="275838"/>
                <a:chOff x="3676651" y="-638174"/>
                <a:chExt cx="247650" cy="247650"/>
              </a:xfrm>
              <a:effectLst/>
            </p:grpSpPr>
            <p:sp>
              <p:nvSpPr>
                <p:cNvPr id="15" name="Oval 14"/>
                <p:cNvSpPr/>
                <p:nvPr/>
              </p:nvSpPr>
              <p:spPr>
                <a:xfrm>
                  <a:off x="3676651" y="-638174"/>
                  <a:ext cx="247650" cy="247650"/>
                </a:xfrm>
                <a:prstGeom prst="ellipse">
                  <a:avLst/>
                </a:prstGeom>
                <a:solidFill>
                  <a:schemeClr val="tx2"/>
                </a:solidFill>
                <a:ln w="12700">
                  <a:solidFill>
                    <a:schemeClr val="bg1"/>
                  </a:solidFill>
                </a:ln>
                <a:effectLst/>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grpSp>
              <p:nvGrpSpPr>
                <p:cNvPr id="16" name="Group 15"/>
                <p:cNvGrpSpPr/>
                <p:nvPr/>
              </p:nvGrpSpPr>
              <p:grpSpPr>
                <a:xfrm>
                  <a:off x="3737720" y="-596214"/>
                  <a:ext cx="125525" cy="163729"/>
                  <a:chOff x="2624724" y="-933452"/>
                  <a:chExt cx="289928" cy="378170"/>
                </a:xfrm>
                <a:solidFill>
                  <a:schemeClr val="bg1"/>
                </a:solidFill>
              </p:grpSpPr>
              <p:sp>
                <p:nvSpPr>
                  <p:cNvPr id="17" name="Rectangle 16"/>
                  <p:cNvSpPr/>
                  <p:nvPr/>
                </p:nvSpPr>
                <p:spPr>
                  <a:xfrm>
                    <a:off x="2713628" y="-933452"/>
                    <a:ext cx="112098" cy="295273"/>
                  </a:xfrm>
                  <a:prstGeom prst="rect">
                    <a:avLst/>
                  </a:prstGeom>
                  <a:grpFill/>
                  <a:ln>
                    <a:noFill/>
                  </a:ln>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sp>
                <p:nvSpPr>
                  <p:cNvPr id="18" name="Chevron 17"/>
                  <p:cNvSpPr/>
                  <p:nvPr/>
                </p:nvSpPr>
                <p:spPr>
                  <a:xfrm rot="5400000">
                    <a:off x="2642809" y="-827125"/>
                    <a:ext cx="253758" cy="289928"/>
                  </a:xfrm>
                  <a:prstGeom prst="chevron">
                    <a:avLst>
                      <a:gd name="adj" fmla="val 59856"/>
                    </a:avLst>
                  </a:prstGeom>
                  <a:grpFill/>
                  <a:ln>
                    <a:noFill/>
                  </a:ln>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grpSp>
          </p:grpSp>
        </p:grpSp>
      </p:grpSp>
    </p:spTree>
    <p:extLst>
      <p:ext uri="{BB962C8B-B14F-4D97-AF65-F5344CB8AC3E}">
        <p14:creationId xmlns:p14="http://schemas.microsoft.com/office/powerpoint/2010/main" val="2762958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Daniela joins the call with the lead, the app shows basic information about the customer on the meeting side panel. It also brings up customized offers, discounts and talking points available for Aadi Kapoor</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grpSp>
        <p:nvGrpSpPr>
          <p:cNvPr id="2" name="Group 1">
            <a:extLst>
              <a:ext uri="{FF2B5EF4-FFF2-40B4-BE49-F238E27FC236}">
                <a16:creationId xmlns:a16="http://schemas.microsoft.com/office/drawing/2014/main" id="{96772DB2-C209-4866-8D1F-6DC72FDE3CDE}"/>
              </a:ext>
            </a:extLst>
          </p:cNvPr>
          <p:cNvGrpSpPr/>
          <p:nvPr/>
        </p:nvGrpSpPr>
        <p:grpSpPr>
          <a:xfrm>
            <a:off x="1162950" y="549456"/>
            <a:ext cx="9862231" cy="5745593"/>
            <a:chOff x="1162950" y="549456"/>
            <a:chExt cx="9862231" cy="5745593"/>
          </a:xfrm>
        </p:grpSpPr>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0" y="549456"/>
              <a:ext cx="9862231" cy="5745593"/>
            </a:xfrm>
            <a:prstGeom prst="rect">
              <a:avLst/>
            </a:prstGeom>
          </p:spPr>
        </p:pic>
        <p:sp>
          <p:nvSpPr>
            <p:cNvPr id="6" name="TextBox 5">
              <a:extLst>
                <a:ext uri="{FF2B5EF4-FFF2-40B4-BE49-F238E27FC236}">
                  <a16:creationId xmlns:a16="http://schemas.microsoft.com/office/drawing/2014/main" id="{65C9D0FB-DF6F-44C8-A72F-3EEF9038F074}"/>
                </a:ext>
              </a:extLst>
            </p:cNvPr>
            <p:cNvSpPr txBox="1"/>
            <p:nvPr/>
          </p:nvSpPr>
          <p:spPr>
            <a:xfrm>
              <a:off x="5437259" y="798429"/>
              <a:ext cx="1246909" cy="100551"/>
            </a:xfrm>
            <a:prstGeom prst="rect">
              <a:avLst/>
            </a:prstGeom>
            <a:solidFill>
              <a:srgbClr val="201E1F"/>
            </a:solidFill>
          </p:spPr>
          <p:txBody>
            <a:bodyPr wrap="square" lIns="0" tIns="0" rIns="0" bIns="0" rtlCol="0" anchor="ctr">
              <a:spAutoFit/>
            </a:bodyPr>
            <a:lstStyle/>
            <a:p>
              <a:pPr algn="ctr">
                <a:lnSpc>
                  <a:spcPct val="90000"/>
                </a:lnSpc>
                <a:spcAft>
                  <a:spcPts val="600"/>
                </a:spcAft>
              </a:pPr>
              <a:r>
                <a:rPr lang="en-IN" sz="600" dirty="0">
                  <a:solidFill>
                    <a:schemeClr val="bg1"/>
                  </a:solidFill>
                </a:rPr>
                <a:t>Home Loan Options</a:t>
              </a:r>
            </a:p>
          </p:txBody>
        </p:sp>
      </p:grpSp>
    </p:spTree>
    <p:extLst>
      <p:ext uri="{BB962C8B-B14F-4D97-AF65-F5344CB8AC3E}">
        <p14:creationId xmlns:p14="http://schemas.microsoft.com/office/powerpoint/2010/main" val="3588561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can also use the side panel to perform frequent actions such as sharing of documents, e-mails to the lead while on the call. Daniela chooses to share an asset related to the home loan policy under discussion.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0" y="549456"/>
            <a:ext cx="9862230" cy="5745593"/>
          </a:xfrm>
          <a:prstGeom prst="rect">
            <a:avLst/>
          </a:prstGeom>
        </p:spPr>
      </p:pic>
      <p:sp>
        <p:nvSpPr>
          <p:cNvPr id="2" name="TextBox 1">
            <a:extLst>
              <a:ext uri="{FF2B5EF4-FFF2-40B4-BE49-F238E27FC236}">
                <a16:creationId xmlns:a16="http://schemas.microsoft.com/office/drawing/2014/main" id="{2545B99F-2644-4DDA-B378-305AA8A2F657}"/>
              </a:ext>
            </a:extLst>
          </p:cNvPr>
          <p:cNvSpPr txBox="1"/>
          <p:nvPr/>
        </p:nvSpPr>
        <p:spPr>
          <a:xfrm>
            <a:off x="5437259" y="798429"/>
            <a:ext cx="1246909" cy="100551"/>
          </a:xfrm>
          <a:prstGeom prst="rect">
            <a:avLst/>
          </a:prstGeom>
          <a:solidFill>
            <a:srgbClr val="201E1F"/>
          </a:solidFill>
        </p:spPr>
        <p:txBody>
          <a:bodyPr wrap="square" lIns="0" tIns="0" rIns="0" bIns="0" rtlCol="0" anchor="ctr">
            <a:spAutoFit/>
          </a:bodyPr>
          <a:lstStyle/>
          <a:p>
            <a:pPr algn="ctr">
              <a:lnSpc>
                <a:spcPct val="90000"/>
              </a:lnSpc>
              <a:spcAft>
                <a:spcPts val="600"/>
              </a:spcAft>
            </a:pPr>
            <a:r>
              <a:rPr lang="en-IN" sz="600" dirty="0">
                <a:solidFill>
                  <a:schemeClr val="bg1"/>
                </a:solidFill>
              </a:rPr>
              <a:t>Home Loan Options</a:t>
            </a:r>
          </a:p>
        </p:txBody>
      </p:sp>
    </p:spTree>
    <p:extLst>
      <p:ext uri="{BB962C8B-B14F-4D97-AF65-F5344CB8AC3E}">
        <p14:creationId xmlns:p14="http://schemas.microsoft.com/office/powerpoint/2010/main" val="506377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prompts a dialog box for Daniela to view and choose the files to be shared with the lead. Optionally, Daniela can also add a note along with the message. On clicking ‘Share’ these files are sent as attachments in e-mail to Aadi Kapoor.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0" y="549456"/>
            <a:ext cx="9862230" cy="5745592"/>
          </a:xfrm>
          <a:prstGeom prst="rect">
            <a:avLst/>
          </a:prstGeom>
        </p:spPr>
      </p:pic>
    </p:spTree>
    <p:extLst>
      <p:ext uri="{BB962C8B-B14F-4D97-AF65-F5344CB8AC3E}">
        <p14:creationId xmlns:p14="http://schemas.microsoft.com/office/powerpoint/2010/main" val="3991386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Post the call with lead, Daniela is prompted to enter her experience speaking with the lead and document any follow-up activity that would be required.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1" y="549456"/>
            <a:ext cx="9862228" cy="5745592"/>
          </a:xfrm>
          <a:prstGeom prst="rect">
            <a:avLst/>
          </a:prstGeom>
        </p:spPr>
      </p:pic>
    </p:spTree>
    <p:extLst>
      <p:ext uri="{BB962C8B-B14F-4D97-AF65-F5344CB8AC3E}">
        <p14:creationId xmlns:p14="http://schemas.microsoft.com/office/powerpoint/2010/main" val="2537074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makes a note that Aadi is in last stage of decision making process and would potentially choose Contoso’s loan offer given the right rate offered. This will be useful to keep in mind during follow-up calls</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1" y="549456"/>
            <a:ext cx="9862228" cy="5745591"/>
          </a:xfrm>
          <a:prstGeom prst="rect">
            <a:avLst/>
          </a:prstGeom>
        </p:spPr>
      </p:pic>
    </p:spTree>
    <p:extLst>
      <p:ext uri="{BB962C8B-B14F-4D97-AF65-F5344CB8AC3E}">
        <p14:creationId xmlns:p14="http://schemas.microsoft.com/office/powerpoint/2010/main" val="2422468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makes a note of the experience and the follow-up activity. It will prompt Daniela to take action on the day of scheduled follow-up easing her life in tracking lead relationships.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2" y="549456"/>
            <a:ext cx="9862226" cy="5745591"/>
          </a:xfrm>
          <a:prstGeom prst="rect">
            <a:avLst/>
          </a:prstGeom>
        </p:spPr>
      </p:pic>
    </p:spTree>
    <p:extLst>
      <p:ext uri="{BB962C8B-B14F-4D97-AF65-F5344CB8AC3E}">
        <p14:creationId xmlns:p14="http://schemas.microsoft.com/office/powerpoint/2010/main" val="2487071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Aadi Kapoor gets back to Daniela and agrees to proceed with Contoso’s loan offer. Daniela tracks Aadi’s win in the CRM and identifies other opportunities </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40557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In order to track the lead status to completion, Daniela uses her personal dashboard view to click on the Opportunity stage of Aadi Kapoor.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2" y="549456"/>
            <a:ext cx="9862226" cy="5745590"/>
          </a:xfrm>
          <a:prstGeom prst="rect">
            <a:avLst/>
          </a:prstGeom>
        </p:spPr>
      </p:pic>
    </p:spTree>
    <p:extLst>
      <p:ext uri="{BB962C8B-B14F-4D97-AF65-F5344CB8AC3E}">
        <p14:creationId xmlns:p14="http://schemas.microsoft.com/office/powerpoint/2010/main" val="261329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She proceeds to mark it as a won opportunity in the drop down that appears.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3" y="549456"/>
            <a:ext cx="9862224" cy="5745590"/>
          </a:xfrm>
          <a:prstGeom prst="rect">
            <a:avLst/>
          </a:prstGeom>
        </p:spPr>
      </p:pic>
    </p:spTree>
    <p:extLst>
      <p:ext uri="{BB962C8B-B14F-4D97-AF65-F5344CB8AC3E}">
        <p14:creationId xmlns:p14="http://schemas.microsoft.com/office/powerpoint/2010/main" val="2008997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Daniela marks the opportunity as won, she is prompted to enter further details around the customer and cross-sell, up-sell opportunities present. This will be tracked in CRM by same / other departments.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3" y="549456"/>
            <a:ext cx="9862224" cy="5745589"/>
          </a:xfrm>
          <a:prstGeom prst="rect">
            <a:avLst/>
          </a:prstGeom>
        </p:spPr>
      </p:pic>
    </p:spTree>
    <p:extLst>
      <p:ext uri="{BB962C8B-B14F-4D97-AF65-F5344CB8AC3E}">
        <p14:creationId xmlns:p14="http://schemas.microsoft.com/office/powerpoint/2010/main" val="129419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dirty="0">
                <a:cs typeface="Segoe UI Light" panose="020B0502040204020203" pitchFamily="34" charset="0"/>
              </a:rPr>
              <a:t>Lead Management System</a:t>
            </a:r>
            <a:endParaRPr lang="en-US" sz="2800" b="1" i="1" dirty="0">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dirty="0">
                <a:ln>
                  <a:noFill/>
                </a:ln>
                <a:solidFill>
                  <a:prstClr val="white"/>
                </a:solidFill>
                <a:effectLst/>
                <a:uLnTx/>
                <a:uFillTx/>
                <a:latin typeface="Segoe UI Light" pitchFamily="34" charset="0"/>
                <a:ea typeface="Segoe UI" pitchFamily="34" charset="0"/>
                <a:cs typeface="Segoe UI" pitchFamily="34" charset="0"/>
              </a:rPr>
              <a:t>Banking &amp; Financial Services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75821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 marking ‘Customer won’, Daniela gets closer in achieving her sales targets successfully. Opportunity stage changes are recorded in CRM backend</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3" y="549456"/>
            <a:ext cx="9862223" cy="5745589"/>
          </a:xfrm>
          <a:prstGeom prst="rect">
            <a:avLst/>
          </a:prstGeom>
        </p:spPr>
      </p:pic>
    </p:spTree>
    <p:extLst>
      <p:ext uri="{BB962C8B-B14F-4D97-AF65-F5344CB8AC3E}">
        <p14:creationId xmlns:p14="http://schemas.microsoft.com/office/powerpoint/2010/main" val="4128699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3477875"/>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u="sng" dirty="0">
                <a:solidFill>
                  <a:schemeClr val="dk1"/>
                </a:solidFill>
                <a:hlinkClick r:id="rId3"/>
              </a:rPr>
              <a:t>Personal Scoped App</a:t>
            </a:r>
            <a:r>
              <a:rPr lang="en-IN" sz="1200" b="1" dirty="0">
                <a:solidFill>
                  <a:schemeClr val="dk1"/>
                </a:solidFill>
                <a:hlinkClick r:id="rId3"/>
              </a:rPr>
              <a:t> </a:t>
            </a:r>
            <a:r>
              <a:rPr lang="en-IN" sz="1200" dirty="0">
                <a:solidFill>
                  <a:schemeClr val="dk1"/>
                </a:solidFill>
              </a:rPr>
              <a:t>The app is completely personal scoped because target setting, progress towards the target are personal and not done in collaboration with other </a:t>
            </a:r>
            <a:r>
              <a:rPr lang="en-IN" sz="1200" dirty="0" err="1">
                <a:solidFill>
                  <a:schemeClr val="dk1"/>
                </a:solidFill>
              </a:rPr>
              <a:t>RMs.</a:t>
            </a:r>
            <a:r>
              <a:rPr lang="en-IN" sz="1200" dirty="0">
                <a:solidFill>
                  <a:schemeClr val="dk1"/>
                </a:solidFill>
              </a:rPr>
              <a:t> </a:t>
            </a:r>
          </a:p>
          <a:p>
            <a:pPr marL="536575" lvl="2" indent="-285750">
              <a:spcAft>
                <a:spcPts val="1200"/>
              </a:spcAft>
              <a:buFont typeface="Courier New" panose="02070309020205020404" pitchFamily="49" charset="0"/>
              <a:buChar char="o"/>
            </a:pPr>
            <a:r>
              <a:rPr lang="en-IN" sz="1200" dirty="0">
                <a:solidFill>
                  <a:schemeClr val="dk1"/>
                </a:solidFill>
              </a:rPr>
              <a:t>Personal Tab – The tab is used for presenting the highly visual analytics of operational metrics, velocity information and filterable view of leads. Tab is required to show all this information in one hub with flexibility of UI elements. </a:t>
            </a:r>
          </a:p>
          <a:p>
            <a:pPr marL="536575" lvl="2" indent="-285750">
              <a:spcAft>
                <a:spcPts val="1200"/>
              </a:spcAft>
              <a:buFont typeface="Courier New" panose="02070309020205020404" pitchFamily="49" charset="0"/>
              <a:buChar char="o"/>
            </a:pPr>
            <a:r>
              <a:rPr lang="en-IN" sz="1200" dirty="0">
                <a:solidFill>
                  <a:schemeClr val="dk1"/>
                </a:solidFill>
              </a:rPr>
              <a:t>Personal Bot – Personal bot is mainly used for notification, reminders and alerting users about lead management. </a:t>
            </a:r>
          </a:p>
          <a:p>
            <a:pPr marL="265113" lvl="1" indent="-171450">
              <a:spcAft>
                <a:spcPts val="1200"/>
              </a:spcAft>
              <a:buFont typeface="Arial" panose="020B0604020202020204" pitchFamily="34" charset="0"/>
              <a:buChar char="•"/>
            </a:pPr>
            <a:r>
              <a:rPr lang="en-IN" sz="1200" b="1" u="sng" dirty="0">
                <a:solidFill>
                  <a:schemeClr val="dk1"/>
                </a:solidFill>
                <a:hlinkClick r:id="rId4"/>
              </a:rPr>
              <a:t>Apps in Meetings</a:t>
            </a:r>
            <a:r>
              <a:rPr lang="en-IN" sz="1200" dirty="0">
                <a:solidFill>
                  <a:schemeClr val="dk1"/>
                </a:solidFill>
                <a:hlinkClick r:id="rId4"/>
              </a:rPr>
              <a:t> </a:t>
            </a:r>
            <a:r>
              <a:rPr lang="en-IN" sz="1200" dirty="0">
                <a:solidFill>
                  <a:schemeClr val="dk1"/>
                </a:solidFill>
              </a:rPr>
              <a:t>are used to surface relevant information needed by the RM in converting a lead. Meetings / Calls are a core component of RM’s day to day activities so meeting extensibility is a core component. </a:t>
            </a:r>
          </a:p>
          <a:p>
            <a:pPr marL="265113" lvl="1" indent="-171450">
              <a:spcAft>
                <a:spcPts val="1200"/>
              </a:spcAft>
              <a:buFont typeface="Arial" panose="020B0604020202020204" pitchFamily="34" charset="0"/>
              <a:buChar char="•"/>
            </a:pPr>
            <a:r>
              <a:rPr lang="en-IN" sz="1200" b="1" dirty="0">
                <a:solidFill>
                  <a:schemeClr val="dk1"/>
                </a:solidFill>
                <a:hlinkClick r:id="rId5"/>
              </a:rPr>
              <a:t>Task Modules </a:t>
            </a:r>
            <a:r>
              <a:rPr lang="en-IN" sz="1200" dirty="0">
                <a:solidFill>
                  <a:schemeClr val="dk1"/>
                </a:solidFill>
              </a:rPr>
              <a:t>are used primarily for adding an activity – sending e-mails, performing calls and adding reminders. These actions are means to an end (performing activity on a lead) and should be done within the flow</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1877437"/>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dirty="0">
                <a:solidFill>
                  <a:schemeClr val="dk1"/>
                </a:solidFill>
                <a:hlinkClick r:id="rId6"/>
              </a:rPr>
              <a:t>Card refreshes</a:t>
            </a:r>
            <a:r>
              <a:rPr lang="en-IN" sz="1200" b="1" dirty="0">
                <a:solidFill>
                  <a:schemeClr val="dk1"/>
                </a:solidFill>
              </a:rPr>
              <a:t> </a:t>
            </a:r>
            <a:r>
              <a:rPr lang="en-IN" sz="1200" dirty="0">
                <a:solidFill>
                  <a:schemeClr val="dk1"/>
                </a:solidFill>
              </a:rPr>
              <a:t>are used to update the card status instead of sending multiple different cards about the same request. This ensures that readability is easier, and app does not spam with multiple cards for updates. </a:t>
            </a:r>
          </a:p>
          <a:p>
            <a:pPr marL="265113" lvl="1" indent="-171450">
              <a:spcAft>
                <a:spcPts val="1200"/>
              </a:spcAft>
              <a:buFont typeface="Arial" panose="020B0604020202020204" pitchFamily="34" charset="0"/>
              <a:buChar char="•"/>
            </a:pPr>
            <a:r>
              <a:rPr lang="en-IN" sz="1200" b="1" dirty="0">
                <a:solidFill>
                  <a:schemeClr val="dk1"/>
                </a:solidFill>
                <a:hlinkClick r:id="rId7"/>
              </a:rPr>
              <a:t>List cards </a:t>
            </a:r>
            <a:r>
              <a:rPr lang="en-IN" sz="1200" dirty="0">
                <a:solidFill>
                  <a:schemeClr val="dk1"/>
                </a:solidFill>
              </a:rPr>
              <a:t>are used for providing a single consolidated view of leads with summary information around the lead. This provides a high level view which RMs can delve deep into on a per lead basis. </a:t>
            </a:r>
          </a:p>
          <a:p>
            <a:pPr marL="265113" lvl="1" indent="-171450">
              <a:spcAft>
                <a:spcPts val="1200"/>
              </a:spcAft>
              <a:buFont typeface="Arial" panose="020B0604020202020204" pitchFamily="34" charset="0"/>
              <a:buChar char="•"/>
            </a:pPr>
            <a:r>
              <a:rPr lang="en-IN" sz="1200" b="1" dirty="0">
                <a:solidFill>
                  <a:schemeClr val="dk1"/>
                </a:solidFill>
                <a:hlinkClick r:id="rId8"/>
              </a:rPr>
              <a:t>Proactive Messages</a:t>
            </a:r>
            <a:r>
              <a:rPr lang="en-IN" sz="1200" b="1" dirty="0">
                <a:solidFill>
                  <a:schemeClr val="dk1"/>
                </a:solidFill>
              </a:rPr>
              <a:t> </a:t>
            </a:r>
            <a:r>
              <a:rPr lang="en-IN" sz="1200" dirty="0">
                <a:solidFill>
                  <a:schemeClr val="dk1"/>
                </a:solidFill>
              </a:rPr>
              <a:t>are sent at scheduled time to remind RMs about upcoming calls with leads.</a:t>
            </a:r>
            <a:endParaRPr lang="en-IN" sz="1200" b="1" dirty="0">
              <a:solidFill>
                <a:schemeClr val="dk1"/>
              </a:solidFill>
            </a:endParaRP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3246DF-44EE-4A01-AFD6-18C9E17F3F0F}"/>
              </a:ext>
            </a:extLst>
          </p:cNvPr>
          <p:cNvGrpSpPr/>
          <p:nvPr/>
        </p:nvGrpSpPr>
        <p:grpSpPr>
          <a:xfrm>
            <a:off x="381694" y="5905084"/>
            <a:ext cx="11470221" cy="754654"/>
            <a:chOff x="426422" y="5881966"/>
            <a:chExt cx="11470221" cy="754654"/>
          </a:xfrm>
        </p:grpSpPr>
        <p:sp>
          <p:nvSpPr>
            <p:cNvPr id="3" name="Rectangle 2">
              <a:extLst>
                <a:ext uri="{FF2B5EF4-FFF2-40B4-BE49-F238E27FC236}">
                  <a16:creationId xmlns:a16="http://schemas.microsoft.com/office/drawing/2014/main" id="{8654143E-94A4-496B-A9BD-A4B300CC62C6}"/>
                </a:ext>
              </a:extLst>
            </p:cNvPr>
            <p:cNvSpPr/>
            <p:nvPr/>
          </p:nvSpPr>
          <p:spPr bwMode="auto">
            <a:xfrm>
              <a:off x="471152" y="5991602"/>
              <a:ext cx="11425491" cy="645018"/>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4D2F3A2-2F05-4033-8D9E-75903BF3BDFC}"/>
                </a:ext>
              </a:extLst>
            </p:cNvPr>
            <p:cNvSpPr txBox="1"/>
            <p:nvPr/>
          </p:nvSpPr>
          <p:spPr>
            <a:xfrm>
              <a:off x="5380384" y="5881966"/>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dirty="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dirty="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6649C01A-1296-4825-9573-6F2965621286}"/>
                </a:ext>
              </a:extLst>
            </p:cNvPr>
            <p:cNvSpPr txBox="1"/>
            <p:nvPr/>
          </p:nvSpPr>
          <p:spPr>
            <a:xfrm>
              <a:off x="426422" y="6079142"/>
              <a:ext cx="11425491" cy="538609"/>
            </a:xfrm>
            <a:prstGeom prst="rect">
              <a:avLst/>
            </a:prstGeom>
            <a:noFill/>
          </p:spPr>
          <p:txBody>
            <a:bodyPr wrap="square">
              <a:spAutoFit/>
            </a:bodyPr>
            <a:lstStyle/>
            <a:p>
              <a:pPr marL="265113" lvl="1" indent="-171450">
                <a:spcAft>
                  <a:spcPts val="600"/>
                </a:spcAft>
                <a:buFont typeface="Arial" panose="020B0604020202020204" pitchFamily="34" charset="0"/>
                <a:buChar char="•"/>
              </a:pPr>
              <a:r>
                <a:rPr lang="en-IN" sz="1200" dirty="0">
                  <a:solidFill>
                    <a:schemeClr val="dk1"/>
                  </a:solidFill>
                </a:rPr>
                <a:t>The app utilizes </a:t>
              </a:r>
              <a:r>
                <a:rPr lang="en-IN" sz="1200" dirty="0">
                  <a:solidFill>
                    <a:schemeClr val="dk1"/>
                  </a:solidFill>
                  <a:hlinkClick r:id="rId9"/>
                </a:rPr>
                <a:t>Send Mail</a:t>
              </a:r>
              <a:r>
                <a:rPr lang="en-IN" sz="1200" dirty="0">
                  <a:solidFill>
                    <a:schemeClr val="dk1"/>
                  </a:solidFill>
                </a:rPr>
                <a:t> Graph API to create and send e-mails via signed-in user’s account to leads.</a:t>
              </a:r>
            </a:p>
            <a:p>
              <a:pPr marL="265113" lvl="1" indent="-171450">
                <a:spcAft>
                  <a:spcPts val="600"/>
                </a:spcAft>
                <a:buFont typeface="Arial" panose="020B0604020202020204" pitchFamily="34" charset="0"/>
                <a:buChar char="•"/>
              </a:pPr>
              <a:r>
                <a:rPr lang="en-IN" sz="1200" dirty="0">
                  <a:solidFill>
                    <a:schemeClr val="dk1"/>
                  </a:solidFill>
                </a:rPr>
                <a:t>The app also uses </a:t>
              </a:r>
              <a:r>
                <a:rPr lang="en-IN" sz="1200" dirty="0">
                  <a:solidFill>
                    <a:schemeClr val="dk1"/>
                  </a:solidFill>
                  <a:hlinkClick r:id="rId10"/>
                </a:rPr>
                <a:t>Create Event</a:t>
              </a:r>
              <a:r>
                <a:rPr lang="en-IN" sz="1200" dirty="0">
                  <a:solidFill>
                    <a:schemeClr val="dk1"/>
                  </a:solidFill>
                </a:rPr>
                <a:t> Graph API to create Teams calls between leads and RMs and Calendar Graph APIs to read and show calendar events</a:t>
              </a:r>
            </a:p>
          </p:txBody>
        </p:sp>
      </p:grpSp>
      <p:sp>
        <p:nvSpPr>
          <p:cNvPr id="2" name="Title 8">
            <a:extLst>
              <a:ext uri="{FF2B5EF4-FFF2-40B4-BE49-F238E27FC236}">
                <a16:creationId xmlns:a16="http://schemas.microsoft.com/office/drawing/2014/main" id="{7BF2B5B4-C997-4338-8CA0-9F12689BD97E}"/>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spTree>
    <p:extLst>
      <p:ext uri="{BB962C8B-B14F-4D97-AF65-F5344CB8AC3E}">
        <p14:creationId xmlns:p14="http://schemas.microsoft.com/office/powerpoint/2010/main" val="413208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B91E9EA9-F3B0-4946-9F47-8007D1858BC7}"/>
              </a:ext>
            </a:extLst>
          </p:cNvPr>
          <p:cNvSpPr/>
          <p:nvPr/>
        </p:nvSpPr>
        <p:spPr bwMode="auto">
          <a:xfrm>
            <a:off x="9417601" y="2490253"/>
            <a:ext cx="1596584" cy="3261268"/>
          </a:xfrm>
          <a:prstGeom prst="rect">
            <a:avLst/>
          </a:prstGeom>
          <a:solidFill>
            <a:schemeClr val="bg1">
              <a:lumMod val="9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Solution Architecture</a:t>
            </a:r>
          </a:p>
        </p:txBody>
      </p:sp>
      <p:pic>
        <p:nvPicPr>
          <p:cNvPr id="14" name="Graphic 13" descr="User">
            <a:extLst>
              <a:ext uri="{FF2B5EF4-FFF2-40B4-BE49-F238E27FC236}">
                <a16:creationId xmlns:a16="http://schemas.microsoft.com/office/drawing/2014/main" id="{7B0D1248-28B7-4CCE-8453-316C8D8EE01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7755" y="3238447"/>
            <a:ext cx="516155" cy="516155"/>
          </a:xfrm>
          <a:prstGeom prst="rect">
            <a:avLst/>
          </a:prstGeom>
        </p:spPr>
      </p:pic>
      <p:pic>
        <p:nvPicPr>
          <p:cNvPr id="15" name="Picture 14">
            <a:extLst>
              <a:ext uri="{FF2B5EF4-FFF2-40B4-BE49-F238E27FC236}">
                <a16:creationId xmlns:a16="http://schemas.microsoft.com/office/drawing/2014/main" id="{833D6DF6-3027-462A-B305-1E0D64B8B60F}"/>
              </a:ext>
            </a:extLst>
          </p:cNvPr>
          <p:cNvPicPr>
            <a:picLocks noChangeAspect="1"/>
          </p:cNvPicPr>
          <p:nvPr/>
        </p:nvPicPr>
        <p:blipFill>
          <a:blip r:embed="rId5"/>
          <a:stretch>
            <a:fillRect/>
          </a:stretch>
        </p:blipFill>
        <p:spPr>
          <a:xfrm>
            <a:off x="1776509" y="3260780"/>
            <a:ext cx="523875" cy="471488"/>
          </a:xfrm>
          <a:prstGeom prst="rect">
            <a:avLst/>
          </a:prstGeom>
        </p:spPr>
      </p:pic>
      <p:sp>
        <p:nvSpPr>
          <p:cNvPr id="25" name="TextBox 24">
            <a:extLst>
              <a:ext uri="{FF2B5EF4-FFF2-40B4-BE49-F238E27FC236}">
                <a16:creationId xmlns:a16="http://schemas.microsoft.com/office/drawing/2014/main" id="{899FD667-0E68-415B-AFE9-EBC3FA7C2AE2}"/>
              </a:ext>
            </a:extLst>
          </p:cNvPr>
          <p:cNvSpPr txBox="1"/>
          <p:nvPr/>
        </p:nvSpPr>
        <p:spPr>
          <a:xfrm>
            <a:off x="470293" y="3740942"/>
            <a:ext cx="733974" cy="238902"/>
          </a:xfrm>
          <a:prstGeom prst="rect">
            <a:avLst/>
          </a:prstGeom>
          <a:noFill/>
        </p:spPr>
        <p:txBody>
          <a:bodyPr wrap="none" lIns="36000" tIns="36000" rIns="36000" bIns="36000" rtlCol="0">
            <a:spAutoFit/>
          </a:bodyPr>
          <a:lstStyle/>
          <a:p>
            <a:pPr>
              <a:lnSpc>
                <a:spcPct val="90000"/>
              </a:lnSpc>
              <a:spcAft>
                <a:spcPts val="200"/>
              </a:spcAft>
            </a:pPr>
            <a:r>
              <a:rPr lang="en-IN" sz="1200" dirty="0">
                <a:gradFill>
                  <a:gsLst>
                    <a:gs pos="2917">
                      <a:schemeClr val="tx1"/>
                    </a:gs>
                    <a:gs pos="30000">
                      <a:schemeClr val="tx1"/>
                    </a:gs>
                  </a:gsLst>
                  <a:lin ang="5400000" scaled="0"/>
                </a:gradFill>
              </a:rPr>
              <a:t>Employee</a:t>
            </a:r>
          </a:p>
        </p:txBody>
      </p:sp>
      <p:cxnSp>
        <p:nvCxnSpPr>
          <p:cNvPr id="31" name="Straight Arrow Connector 30">
            <a:extLst>
              <a:ext uri="{FF2B5EF4-FFF2-40B4-BE49-F238E27FC236}">
                <a16:creationId xmlns:a16="http://schemas.microsoft.com/office/drawing/2014/main" id="{DA373C41-1847-47D6-8348-72627B443C6E}"/>
              </a:ext>
            </a:extLst>
          </p:cNvPr>
          <p:cNvCxnSpPr>
            <a:cxnSpLocks/>
            <a:stCxn id="14" idx="3"/>
            <a:endCxn id="15" idx="1"/>
          </p:cNvCxnSpPr>
          <p:nvPr/>
        </p:nvCxnSpPr>
        <p:spPr>
          <a:xfrm flipV="1">
            <a:off x="1083910" y="3496524"/>
            <a:ext cx="692599"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D98A415-10C2-412F-909A-19BDA9E97940}"/>
              </a:ext>
            </a:extLst>
          </p:cNvPr>
          <p:cNvSpPr txBox="1"/>
          <p:nvPr/>
        </p:nvSpPr>
        <p:spPr>
          <a:xfrm>
            <a:off x="1647323" y="3740942"/>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pic>
        <p:nvPicPr>
          <p:cNvPr id="16" name="Picture 15">
            <a:extLst>
              <a:ext uri="{FF2B5EF4-FFF2-40B4-BE49-F238E27FC236}">
                <a16:creationId xmlns:a16="http://schemas.microsoft.com/office/drawing/2014/main" id="{34D63925-B188-4704-83A9-387C70AF57D1}"/>
              </a:ext>
            </a:extLst>
          </p:cNvPr>
          <p:cNvPicPr>
            <a:picLocks noChangeAspect="1"/>
          </p:cNvPicPr>
          <p:nvPr/>
        </p:nvPicPr>
        <p:blipFill>
          <a:blip r:embed="rId6"/>
          <a:stretch>
            <a:fillRect/>
          </a:stretch>
        </p:blipFill>
        <p:spPr>
          <a:xfrm>
            <a:off x="3970406" y="3208169"/>
            <a:ext cx="554182" cy="554182"/>
          </a:xfrm>
          <a:prstGeom prst="rect">
            <a:avLst/>
          </a:prstGeom>
        </p:spPr>
      </p:pic>
      <p:pic>
        <p:nvPicPr>
          <p:cNvPr id="17" name="Picture 16">
            <a:extLst>
              <a:ext uri="{FF2B5EF4-FFF2-40B4-BE49-F238E27FC236}">
                <a16:creationId xmlns:a16="http://schemas.microsoft.com/office/drawing/2014/main" id="{8B208BA0-C201-4B68-895A-A9ACB19842B2}"/>
              </a:ext>
            </a:extLst>
          </p:cNvPr>
          <p:cNvPicPr>
            <a:picLocks noChangeAspect="1"/>
          </p:cNvPicPr>
          <p:nvPr/>
        </p:nvPicPr>
        <p:blipFill>
          <a:blip r:embed="rId7"/>
          <a:stretch>
            <a:fillRect/>
          </a:stretch>
        </p:blipFill>
        <p:spPr>
          <a:xfrm>
            <a:off x="6917730" y="3184292"/>
            <a:ext cx="600075" cy="581025"/>
          </a:xfrm>
          <a:prstGeom prst="rect">
            <a:avLst/>
          </a:prstGeom>
        </p:spPr>
      </p:pic>
      <p:sp>
        <p:nvSpPr>
          <p:cNvPr id="20" name="TextBox 19">
            <a:extLst>
              <a:ext uri="{FF2B5EF4-FFF2-40B4-BE49-F238E27FC236}">
                <a16:creationId xmlns:a16="http://schemas.microsoft.com/office/drawing/2014/main" id="{14BB7C65-D3A5-4679-BE1F-EE3378330CCA}"/>
              </a:ext>
            </a:extLst>
          </p:cNvPr>
          <p:cNvSpPr txBox="1"/>
          <p:nvPr/>
        </p:nvSpPr>
        <p:spPr>
          <a:xfrm>
            <a:off x="6639885" y="3631952"/>
            <a:ext cx="1172179" cy="653512"/>
          </a:xfrm>
          <a:prstGeom prst="rect">
            <a:avLst/>
          </a:prstGeom>
          <a:noFill/>
        </p:spPr>
        <p:txBody>
          <a:bodyPr wrap="none" lIns="182880" tIns="146304" rIns="182880" bIns="146304"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Lead Assist</a:t>
            </a:r>
          </a:p>
          <a:p>
            <a:pPr algn="ctr">
              <a:lnSpc>
                <a:spcPct val="90000"/>
              </a:lnSpc>
              <a:spcAft>
                <a:spcPts val="200"/>
              </a:spcAft>
            </a:pPr>
            <a:r>
              <a:rPr lang="en-IN" sz="1200" dirty="0">
                <a:gradFill>
                  <a:gsLst>
                    <a:gs pos="2917">
                      <a:schemeClr val="tx1"/>
                    </a:gs>
                    <a:gs pos="30000">
                      <a:schemeClr val="tx1"/>
                    </a:gs>
                  </a:gsLst>
                  <a:lin ang="5400000" scaled="0"/>
                </a:gradFill>
              </a:rPr>
              <a:t>App Service</a:t>
            </a:r>
          </a:p>
        </p:txBody>
      </p:sp>
      <p:sp>
        <p:nvSpPr>
          <p:cNvPr id="21" name="Rectangle 20">
            <a:extLst>
              <a:ext uri="{FF2B5EF4-FFF2-40B4-BE49-F238E27FC236}">
                <a16:creationId xmlns:a16="http://schemas.microsoft.com/office/drawing/2014/main" id="{2B8D989B-DB65-455A-8B97-814BF64781A4}"/>
              </a:ext>
            </a:extLst>
          </p:cNvPr>
          <p:cNvSpPr/>
          <p:nvPr/>
        </p:nvSpPr>
        <p:spPr bwMode="auto">
          <a:xfrm>
            <a:off x="3526348" y="1747846"/>
            <a:ext cx="4464109"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88225392-F58D-4F70-9AB3-EC2789EC1CB3}"/>
              </a:ext>
            </a:extLst>
          </p:cNvPr>
          <p:cNvSpPr txBox="1"/>
          <p:nvPr/>
        </p:nvSpPr>
        <p:spPr>
          <a:xfrm>
            <a:off x="3559643" y="3722280"/>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27" name="Straight Arrow Connector 26">
            <a:extLst>
              <a:ext uri="{FF2B5EF4-FFF2-40B4-BE49-F238E27FC236}">
                <a16:creationId xmlns:a16="http://schemas.microsoft.com/office/drawing/2014/main" id="{DE80D95C-C286-4D51-8054-13CA809E20E9}"/>
              </a:ext>
            </a:extLst>
          </p:cNvPr>
          <p:cNvCxnSpPr>
            <a:cxnSpLocks/>
          </p:cNvCxnSpPr>
          <p:nvPr/>
        </p:nvCxnSpPr>
        <p:spPr>
          <a:xfrm>
            <a:off x="4674428" y="3495964"/>
            <a:ext cx="2198980"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C54F382-C5EA-4541-85CD-08F61C667D62}"/>
              </a:ext>
            </a:extLst>
          </p:cNvPr>
          <p:cNvSpPr txBox="1"/>
          <p:nvPr/>
        </p:nvSpPr>
        <p:spPr>
          <a:xfrm>
            <a:off x="5215506" y="3349583"/>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T&amp;E Submission &amp; Retrieval Forms</a:t>
            </a:r>
          </a:p>
        </p:txBody>
      </p:sp>
      <p:cxnSp>
        <p:nvCxnSpPr>
          <p:cNvPr id="34" name="Straight Arrow Connector 33">
            <a:extLst>
              <a:ext uri="{FF2B5EF4-FFF2-40B4-BE49-F238E27FC236}">
                <a16:creationId xmlns:a16="http://schemas.microsoft.com/office/drawing/2014/main" id="{1DCCEFAF-F9AE-4B87-8CEB-1659B48FBCA5}"/>
              </a:ext>
            </a:extLst>
          </p:cNvPr>
          <p:cNvCxnSpPr>
            <a:cxnSpLocks/>
            <a:stCxn id="84" idx="0"/>
          </p:cNvCxnSpPr>
          <p:nvPr/>
        </p:nvCxnSpPr>
        <p:spPr>
          <a:xfrm flipV="1">
            <a:off x="7201891" y="4207905"/>
            <a:ext cx="4060" cy="106308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E30F1D-2210-4D4A-87A4-D885D96B3D29}"/>
              </a:ext>
            </a:extLst>
          </p:cNvPr>
          <p:cNvSpPr txBox="1"/>
          <p:nvPr/>
        </p:nvSpPr>
        <p:spPr>
          <a:xfrm>
            <a:off x="6683516" y="4501101"/>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Lead wise Activity</a:t>
            </a:r>
          </a:p>
        </p:txBody>
      </p:sp>
      <p:pic>
        <p:nvPicPr>
          <p:cNvPr id="36" name="Graphic 35" descr="Cloud">
            <a:extLst>
              <a:ext uri="{FF2B5EF4-FFF2-40B4-BE49-F238E27FC236}">
                <a16:creationId xmlns:a16="http://schemas.microsoft.com/office/drawing/2014/main" id="{E574CF86-58FB-4C95-9056-82DFF57CC97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277966" y="1299713"/>
            <a:ext cx="755703" cy="755703"/>
          </a:xfrm>
          <a:prstGeom prst="rect">
            <a:avLst/>
          </a:prstGeom>
        </p:spPr>
      </p:pic>
      <p:sp>
        <p:nvSpPr>
          <p:cNvPr id="37" name="TextBox 36">
            <a:extLst>
              <a:ext uri="{FF2B5EF4-FFF2-40B4-BE49-F238E27FC236}">
                <a16:creationId xmlns:a16="http://schemas.microsoft.com/office/drawing/2014/main" id="{DDDA0424-9572-408A-823F-EE57CE1A351B}"/>
              </a:ext>
            </a:extLst>
          </p:cNvPr>
          <p:cNvSpPr txBox="1"/>
          <p:nvPr/>
        </p:nvSpPr>
        <p:spPr>
          <a:xfrm>
            <a:off x="2837388" y="1800617"/>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84" name="Picture 83">
            <a:extLst>
              <a:ext uri="{FF2B5EF4-FFF2-40B4-BE49-F238E27FC236}">
                <a16:creationId xmlns:a16="http://schemas.microsoft.com/office/drawing/2014/main" id="{DD58F312-8695-4CAE-8732-2684891BEB2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6862420" y="5270985"/>
            <a:ext cx="678942" cy="567798"/>
          </a:xfrm>
          <a:prstGeom prst="rect">
            <a:avLst/>
          </a:prstGeom>
        </p:spPr>
      </p:pic>
      <p:cxnSp>
        <p:nvCxnSpPr>
          <p:cNvPr id="29" name="Straight Arrow Connector 28">
            <a:extLst>
              <a:ext uri="{FF2B5EF4-FFF2-40B4-BE49-F238E27FC236}">
                <a16:creationId xmlns:a16="http://schemas.microsoft.com/office/drawing/2014/main" id="{37556E10-8EE7-47A3-A55C-04AB4759FFE3}"/>
              </a:ext>
            </a:extLst>
          </p:cNvPr>
          <p:cNvCxnSpPr>
            <a:cxnSpLocks/>
            <a:stCxn id="15" idx="3"/>
            <a:endCxn id="16" idx="1"/>
          </p:cNvCxnSpPr>
          <p:nvPr/>
        </p:nvCxnSpPr>
        <p:spPr>
          <a:xfrm flipV="1">
            <a:off x="2300384" y="3485260"/>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CB11297-813A-43AD-A366-3BCEBC036E25}"/>
              </a:ext>
            </a:extLst>
          </p:cNvPr>
          <p:cNvSpPr txBox="1"/>
          <p:nvPr/>
        </p:nvSpPr>
        <p:spPr>
          <a:xfrm>
            <a:off x="2646023" y="3349583"/>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ME</a:t>
            </a:r>
          </a:p>
        </p:txBody>
      </p:sp>
      <p:pic>
        <p:nvPicPr>
          <p:cNvPr id="129" name="Graphic 128" descr="Database">
            <a:extLst>
              <a:ext uri="{FF2B5EF4-FFF2-40B4-BE49-F238E27FC236}">
                <a16:creationId xmlns:a16="http://schemas.microsoft.com/office/drawing/2014/main" id="{ECD7518C-107C-4B2F-98D0-82E37484E01F}"/>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962580" y="2876964"/>
            <a:ext cx="567152" cy="567152"/>
          </a:xfrm>
          <a:prstGeom prst="rect">
            <a:avLst/>
          </a:prstGeom>
        </p:spPr>
      </p:pic>
      <p:sp>
        <p:nvSpPr>
          <p:cNvPr id="130" name="TextBox 129">
            <a:extLst>
              <a:ext uri="{FF2B5EF4-FFF2-40B4-BE49-F238E27FC236}">
                <a16:creationId xmlns:a16="http://schemas.microsoft.com/office/drawing/2014/main" id="{F199F034-E62E-4CFA-B0B9-A7BD4DF95539}"/>
              </a:ext>
            </a:extLst>
          </p:cNvPr>
          <p:cNvSpPr txBox="1"/>
          <p:nvPr/>
        </p:nvSpPr>
        <p:spPr>
          <a:xfrm>
            <a:off x="9660183" y="3450176"/>
            <a:ext cx="1219238" cy="218128"/>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1050" dirty="0"/>
              <a:t>CRM Database</a:t>
            </a:r>
          </a:p>
        </p:txBody>
      </p:sp>
      <p:cxnSp>
        <p:nvCxnSpPr>
          <p:cNvPr id="131" name="Straight Arrow Connector 130">
            <a:extLst>
              <a:ext uri="{FF2B5EF4-FFF2-40B4-BE49-F238E27FC236}">
                <a16:creationId xmlns:a16="http://schemas.microsoft.com/office/drawing/2014/main" id="{C1A238B4-3F68-4975-A06D-D64965C51BC5}"/>
              </a:ext>
            </a:extLst>
          </p:cNvPr>
          <p:cNvCxnSpPr>
            <a:cxnSpLocks/>
            <a:stCxn id="17" idx="3"/>
          </p:cNvCxnSpPr>
          <p:nvPr/>
        </p:nvCxnSpPr>
        <p:spPr>
          <a:xfrm flipV="1">
            <a:off x="7517805" y="3474804"/>
            <a:ext cx="2052915"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52FB7046-D373-4E17-A8B9-9C25409EB77A}"/>
              </a:ext>
            </a:extLst>
          </p:cNvPr>
          <p:cNvSpPr txBox="1"/>
          <p:nvPr/>
        </p:nvSpPr>
        <p:spPr>
          <a:xfrm>
            <a:off x="9429519" y="2126536"/>
            <a:ext cx="1584666" cy="461665"/>
          </a:xfrm>
          <a:prstGeom prst="rect">
            <a:avLst/>
          </a:prstGeom>
          <a:noFill/>
        </p:spPr>
        <p:txBody>
          <a:bodyPr wrap="none" lIns="182880" tIns="146304" rIns="182880" bIns="146304" rtlCol="0">
            <a:spAutoFit/>
          </a:bodyPr>
          <a:lstStyle/>
          <a:p>
            <a:pPr algn="ctr">
              <a:lnSpc>
                <a:spcPct val="90000"/>
              </a:lnSpc>
              <a:spcAft>
                <a:spcPts val="600"/>
              </a:spcAft>
            </a:pPr>
            <a:r>
              <a:rPr lang="en-IN" sz="1200" b="1" dirty="0">
                <a:gradFill>
                  <a:gsLst>
                    <a:gs pos="2917">
                      <a:schemeClr val="tx1"/>
                    </a:gs>
                    <a:gs pos="30000">
                      <a:schemeClr val="tx1"/>
                    </a:gs>
                  </a:gsLst>
                  <a:lin ang="5400000" scaled="0"/>
                </a:gradFill>
              </a:rPr>
              <a:t>External Systems</a:t>
            </a:r>
          </a:p>
        </p:txBody>
      </p:sp>
      <p:pic>
        <p:nvPicPr>
          <p:cNvPr id="9" name="Picture 8">
            <a:extLst>
              <a:ext uri="{FF2B5EF4-FFF2-40B4-BE49-F238E27FC236}">
                <a16:creationId xmlns:a16="http://schemas.microsoft.com/office/drawing/2014/main" id="{5FD7F209-60B3-4C55-B63E-E23BEC4B97A0}"/>
              </a:ext>
            </a:extLst>
          </p:cNvPr>
          <p:cNvPicPr>
            <a:picLocks noChangeAspect="1"/>
          </p:cNvPicPr>
          <p:nvPr/>
        </p:nvPicPr>
        <p:blipFill>
          <a:blip r:embed="rId13"/>
          <a:stretch>
            <a:fillRect/>
          </a:stretch>
        </p:blipFill>
        <p:spPr>
          <a:xfrm>
            <a:off x="6999441" y="1947305"/>
            <a:ext cx="419100" cy="419100"/>
          </a:xfrm>
          <a:prstGeom prst="rect">
            <a:avLst/>
          </a:prstGeom>
        </p:spPr>
      </p:pic>
      <p:sp>
        <p:nvSpPr>
          <p:cNvPr id="65" name="TextBox 64">
            <a:extLst>
              <a:ext uri="{FF2B5EF4-FFF2-40B4-BE49-F238E27FC236}">
                <a16:creationId xmlns:a16="http://schemas.microsoft.com/office/drawing/2014/main" id="{8A066EDB-96E8-43F3-AEA2-73D5FA44ED16}"/>
              </a:ext>
            </a:extLst>
          </p:cNvPr>
          <p:cNvSpPr txBox="1"/>
          <p:nvPr/>
        </p:nvSpPr>
        <p:spPr>
          <a:xfrm>
            <a:off x="6822200" y="1793856"/>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AAD</a:t>
            </a:r>
          </a:p>
        </p:txBody>
      </p:sp>
      <p:cxnSp>
        <p:nvCxnSpPr>
          <p:cNvPr id="66" name="Straight Arrow Connector 65">
            <a:extLst>
              <a:ext uri="{FF2B5EF4-FFF2-40B4-BE49-F238E27FC236}">
                <a16:creationId xmlns:a16="http://schemas.microsoft.com/office/drawing/2014/main" id="{01706153-5D09-4652-98E3-EC88A7CBBB1C}"/>
              </a:ext>
            </a:extLst>
          </p:cNvPr>
          <p:cNvCxnSpPr>
            <a:cxnSpLocks/>
            <a:stCxn id="9" idx="2"/>
            <a:endCxn id="17" idx="0"/>
          </p:cNvCxnSpPr>
          <p:nvPr/>
        </p:nvCxnSpPr>
        <p:spPr>
          <a:xfrm>
            <a:off x="7208991" y="2366405"/>
            <a:ext cx="8777" cy="817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9E0DAD0-32C2-4DDF-BB25-605F2A127BE8}"/>
              </a:ext>
            </a:extLst>
          </p:cNvPr>
          <p:cNvSpPr txBox="1"/>
          <p:nvPr/>
        </p:nvSpPr>
        <p:spPr>
          <a:xfrm>
            <a:off x="6638618" y="2586549"/>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SSO and Reporting org</a:t>
            </a:r>
          </a:p>
        </p:txBody>
      </p:sp>
      <p:sp>
        <p:nvSpPr>
          <p:cNvPr id="32" name="TextBox 31">
            <a:extLst>
              <a:ext uri="{FF2B5EF4-FFF2-40B4-BE49-F238E27FC236}">
                <a16:creationId xmlns:a16="http://schemas.microsoft.com/office/drawing/2014/main" id="{2C7704D6-6046-4C7A-936F-0A90FC648D0A}"/>
              </a:ext>
            </a:extLst>
          </p:cNvPr>
          <p:cNvSpPr txBox="1"/>
          <p:nvPr/>
        </p:nvSpPr>
        <p:spPr>
          <a:xfrm>
            <a:off x="5817810" y="5392508"/>
            <a:ext cx="1117995" cy="349702"/>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RM Activity Database</a:t>
            </a:r>
          </a:p>
        </p:txBody>
      </p:sp>
      <p:pic>
        <p:nvPicPr>
          <p:cNvPr id="75" name="Graphic 74" descr="Database">
            <a:extLst>
              <a:ext uri="{FF2B5EF4-FFF2-40B4-BE49-F238E27FC236}">
                <a16:creationId xmlns:a16="http://schemas.microsoft.com/office/drawing/2014/main" id="{31609676-1D37-4291-8E11-49F1EDD9AD2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990185" y="4049662"/>
            <a:ext cx="567152" cy="567152"/>
          </a:xfrm>
          <a:prstGeom prst="rect">
            <a:avLst/>
          </a:prstGeom>
        </p:spPr>
      </p:pic>
      <p:sp>
        <p:nvSpPr>
          <p:cNvPr id="78" name="TextBox 77">
            <a:extLst>
              <a:ext uri="{FF2B5EF4-FFF2-40B4-BE49-F238E27FC236}">
                <a16:creationId xmlns:a16="http://schemas.microsoft.com/office/drawing/2014/main" id="{B47EBAC2-3F64-425C-BD91-1FA7D92DFAA9}"/>
              </a:ext>
            </a:extLst>
          </p:cNvPr>
          <p:cNvSpPr txBox="1"/>
          <p:nvPr/>
        </p:nvSpPr>
        <p:spPr>
          <a:xfrm>
            <a:off x="9687788" y="4622874"/>
            <a:ext cx="1219238" cy="363552"/>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1050" dirty="0"/>
              <a:t>Sales / Pitching Asset library</a:t>
            </a:r>
          </a:p>
        </p:txBody>
      </p:sp>
      <p:cxnSp>
        <p:nvCxnSpPr>
          <p:cNvPr id="38" name="Connector: Elbow 37">
            <a:extLst>
              <a:ext uri="{FF2B5EF4-FFF2-40B4-BE49-F238E27FC236}">
                <a16:creationId xmlns:a16="http://schemas.microsoft.com/office/drawing/2014/main" id="{02B63309-E03F-4902-BC28-322C5324CFDE}"/>
              </a:ext>
            </a:extLst>
          </p:cNvPr>
          <p:cNvCxnSpPr>
            <a:cxnSpLocks/>
            <a:stCxn id="17" idx="3"/>
            <a:endCxn id="78" idx="1"/>
          </p:cNvCxnSpPr>
          <p:nvPr/>
        </p:nvCxnSpPr>
        <p:spPr>
          <a:xfrm>
            <a:off x="7517805" y="3474805"/>
            <a:ext cx="2169983" cy="1329845"/>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1B47FB4-1029-4B96-AED3-E756CD3A0E02}"/>
              </a:ext>
            </a:extLst>
          </p:cNvPr>
          <p:cNvSpPr txBox="1"/>
          <p:nvPr/>
        </p:nvSpPr>
        <p:spPr>
          <a:xfrm>
            <a:off x="8206458" y="4616814"/>
            <a:ext cx="1052994"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Assets / Documents</a:t>
            </a:r>
          </a:p>
        </p:txBody>
      </p:sp>
      <p:sp>
        <p:nvSpPr>
          <p:cNvPr id="2" name="Title 8">
            <a:extLst>
              <a:ext uri="{FF2B5EF4-FFF2-40B4-BE49-F238E27FC236}">
                <a16:creationId xmlns:a16="http://schemas.microsoft.com/office/drawing/2014/main" id="{3CD4B304-BF73-4EFD-9981-6B1BDFEE941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sp>
        <p:nvSpPr>
          <p:cNvPr id="82" name="TextBox 81">
            <a:extLst>
              <a:ext uri="{FF2B5EF4-FFF2-40B4-BE49-F238E27FC236}">
                <a16:creationId xmlns:a16="http://schemas.microsoft.com/office/drawing/2014/main" id="{4C77D6AC-2BF1-4AB6-A1A5-E5598F95661C}"/>
              </a:ext>
            </a:extLst>
          </p:cNvPr>
          <p:cNvSpPr txBox="1"/>
          <p:nvPr/>
        </p:nvSpPr>
        <p:spPr>
          <a:xfrm>
            <a:off x="8178283" y="3346990"/>
            <a:ext cx="1052994"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 POST Lead information</a:t>
            </a:r>
          </a:p>
        </p:txBody>
      </p:sp>
      <p:sp>
        <p:nvSpPr>
          <p:cNvPr id="3" name="TextBox 2">
            <a:extLst>
              <a:ext uri="{FF2B5EF4-FFF2-40B4-BE49-F238E27FC236}">
                <a16:creationId xmlns:a16="http://schemas.microsoft.com/office/drawing/2014/main" id="{40608A29-FA19-4FB6-8B98-B5C896BC3941}"/>
              </a:ext>
            </a:extLst>
          </p:cNvPr>
          <p:cNvSpPr txBox="1"/>
          <p:nvPr/>
        </p:nvSpPr>
        <p:spPr>
          <a:xfrm>
            <a:off x="4887660" y="1874442"/>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Graph API</a:t>
            </a:r>
          </a:p>
        </p:txBody>
      </p:sp>
      <p:pic>
        <p:nvPicPr>
          <p:cNvPr id="4" name="Picture 3">
            <a:extLst>
              <a:ext uri="{FF2B5EF4-FFF2-40B4-BE49-F238E27FC236}">
                <a16:creationId xmlns:a16="http://schemas.microsoft.com/office/drawing/2014/main" id="{7DA2E4F3-EEFA-424C-BD16-D6665B06B9D3}"/>
              </a:ext>
            </a:extLst>
          </p:cNvPr>
          <p:cNvPicPr>
            <a:picLocks noChangeAspect="1"/>
          </p:cNvPicPr>
          <p:nvPr/>
        </p:nvPicPr>
        <p:blipFill>
          <a:blip r:embed="rId14"/>
          <a:stretch>
            <a:fillRect/>
          </a:stretch>
        </p:blipFill>
        <p:spPr>
          <a:xfrm>
            <a:off x="5083446" y="2067360"/>
            <a:ext cx="399558" cy="399558"/>
          </a:xfrm>
          <a:prstGeom prst="rect">
            <a:avLst/>
          </a:prstGeom>
        </p:spPr>
      </p:pic>
      <p:cxnSp>
        <p:nvCxnSpPr>
          <p:cNvPr id="6" name="Connector: Elbow 5">
            <a:extLst>
              <a:ext uri="{FF2B5EF4-FFF2-40B4-BE49-F238E27FC236}">
                <a16:creationId xmlns:a16="http://schemas.microsoft.com/office/drawing/2014/main" id="{AD1243D3-C955-4E35-9860-523B3960FC6A}"/>
              </a:ext>
            </a:extLst>
          </p:cNvPr>
          <p:cNvCxnSpPr>
            <a:cxnSpLocks/>
            <a:stCxn id="4" idx="2"/>
            <a:endCxn id="17" idx="0"/>
          </p:cNvCxnSpPr>
          <p:nvPr/>
        </p:nvCxnSpPr>
        <p:spPr>
          <a:xfrm rot="16200000" flipH="1">
            <a:off x="5891809" y="1858333"/>
            <a:ext cx="717374" cy="1934543"/>
          </a:xfrm>
          <a:prstGeom prst="bentConnector3">
            <a:avLst>
              <a:gd name="adj1" fmla="val 69313"/>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99B3B6C-CE23-46E8-8711-DF7F6699E919}"/>
              </a:ext>
            </a:extLst>
          </p:cNvPr>
          <p:cNvSpPr txBox="1"/>
          <p:nvPr/>
        </p:nvSpPr>
        <p:spPr>
          <a:xfrm>
            <a:off x="5624365" y="2859665"/>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Calendar, emails</a:t>
            </a:r>
          </a:p>
        </p:txBody>
      </p:sp>
    </p:spTree>
    <p:extLst>
      <p:ext uri="{BB962C8B-B14F-4D97-AF65-F5344CB8AC3E}">
        <p14:creationId xmlns:p14="http://schemas.microsoft.com/office/powerpoint/2010/main" val="2889019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dirty="0">
                <a:cs typeface="Segoe UI Light" panose="020B0502040204020203" pitchFamily="34" charset="0"/>
              </a:rPr>
              <a:t>Business to Consumer Chat Center</a:t>
            </a:r>
            <a:endParaRPr lang="en-US" sz="2800" b="1" i="1" dirty="0">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dirty="0">
                <a:ln>
                  <a:noFill/>
                </a:ln>
                <a:solidFill>
                  <a:prstClr val="white"/>
                </a:solidFill>
                <a:effectLst/>
                <a:uLnTx/>
                <a:uFillTx/>
                <a:latin typeface="Segoe UI Light" pitchFamily="34" charset="0"/>
                <a:ea typeface="Segoe UI" pitchFamily="34" charset="0"/>
                <a:cs typeface="Segoe UI" pitchFamily="34" charset="0"/>
              </a:rPr>
              <a:t>Banking &amp; Financial Services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3578353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418206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dirty="0">
                <a:solidFill>
                  <a:srgbClr val="002050"/>
                </a:solidFill>
                <a:latin typeface="Segoe UI Light"/>
                <a:cs typeface="Segoe UI Semibold" panose="020B0702040204020203" pitchFamily="34" charset="0"/>
              </a:rPr>
              <a:t>Current State</a:t>
            </a:r>
            <a:endParaRPr lang="en-US" sz="2400" dirty="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400" dirty="0">
                <a:solidFill>
                  <a:srgbClr val="505050"/>
                </a:solidFill>
              </a:rPr>
              <a:t>Customers typically reach out to Contoso banking RMs in the form provided in the website. All requests are sent as e-mails to a common mail box</a:t>
            </a:r>
          </a:p>
          <a:p>
            <a:pPr marL="268288" lvl="0" indent="-268288" defTabSz="914400">
              <a:spcBef>
                <a:spcPts val="600"/>
              </a:spcBef>
              <a:buFont typeface="Arial" panose="020B0604020202020204" pitchFamily="34" charset="0"/>
              <a:buChar char="•"/>
            </a:pPr>
            <a:r>
              <a:rPr lang="en-US" sz="1400" dirty="0">
                <a:solidFill>
                  <a:srgbClr val="505050"/>
                </a:solidFill>
              </a:rPr>
              <a:t>The monitored mail box is triaged daily and assigned to Daniela based on the type of query.</a:t>
            </a:r>
          </a:p>
          <a:p>
            <a:pPr marL="268288" lvl="0" indent="-268288" defTabSz="914400">
              <a:spcBef>
                <a:spcPts val="600"/>
              </a:spcBef>
              <a:buFont typeface="Arial" panose="020B0604020202020204" pitchFamily="34" charset="0"/>
              <a:buChar char="•"/>
            </a:pPr>
            <a:r>
              <a:rPr lang="en-US" sz="1400" dirty="0">
                <a:solidFill>
                  <a:srgbClr val="505050"/>
                </a:solidFill>
              </a:rPr>
              <a:t>Daniela respond over e-mails for all queries received and waits until the customer replies next. Live chat is not a supported option</a:t>
            </a:r>
          </a:p>
          <a:p>
            <a:pPr marL="268288" lvl="0" indent="-268288" defTabSz="914400">
              <a:spcBef>
                <a:spcPts val="600"/>
              </a:spcBef>
              <a:buFont typeface="Arial" panose="020B0604020202020204" pitchFamily="34" charset="0"/>
              <a:buChar char="•"/>
            </a:pPr>
            <a:r>
              <a:rPr lang="en-US" sz="1400" dirty="0">
                <a:solidFill>
                  <a:srgbClr val="505050"/>
                </a:solidFill>
              </a:rPr>
              <a:t>All conversations history and customer information should be manually read and updated in the CRM by Daniela regularly</a:t>
            </a:r>
          </a:p>
          <a:p>
            <a:pPr marL="268288" lvl="0" indent="-268288" defTabSz="914400">
              <a:spcBef>
                <a:spcPts val="600"/>
              </a:spcBef>
              <a:buFont typeface="Arial" panose="020B0604020202020204" pitchFamily="34" charset="0"/>
              <a:buChar char="•"/>
            </a:pPr>
            <a:r>
              <a:rPr lang="en-US" sz="1400" dirty="0">
                <a:solidFill>
                  <a:srgbClr val="505050"/>
                </a:solidFill>
              </a:rPr>
              <a:t>Handling more than one customer at a time becomes increasingly challenging due to multiple e-mail threads. </a:t>
            </a:r>
          </a:p>
          <a:p>
            <a:pPr marL="268288" lvl="0" indent="-268288" defTabSz="914400">
              <a:spcBef>
                <a:spcPts val="600"/>
              </a:spcBef>
              <a:buFont typeface="Arial" panose="020B0604020202020204" pitchFamily="34" charset="0"/>
              <a:buChar char="•"/>
            </a:pPr>
            <a:r>
              <a:rPr lang="en-US" sz="1400" dirty="0">
                <a:solidFill>
                  <a:srgbClr val="505050"/>
                </a:solidFill>
              </a:rPr>
              <a:t>The RM has to manually prepare notes, talking points during calls with customer by going through customer info in CRM and past email threads. </a:t>
            </a:r>
            <a:endParaRPr lang="en-US" sz="1200" dirty="0">
              <a:solidFill>
                <a:srgbClr val="505050"/>
              </a:solidFill>
            </a:endParaRPr>
          </a:p>
          <a:p>
            <a:pPr marL="171450" lvl="0" indent="-171450" defTabSz="914400">
              <a:spcBef>
                <a:spcPts val="600"/>
              </a:spcBef>
              <a:buFont typeface="Arial" panose="020B0604020202020204" pitchFamily="34" charset="0"/>
              <a:buChar char="•"/>
            </a:pPr>
            <a:endParaRPr lang="en-US" sz="1200" dirty="0">
              <a:solidFill>
                <a:srgbClr val="505050"/>
              </a:solidFill>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dirty="0">
                <a:solidFill>
                  <a:srgbClr val="002050"/>
                </a:solidFill>
                <a:latin typeface="Segoe UI Light"/>
                <a:cs typeface="Segoe UI Semibold" panose="020B0702040204020203" pitchFamily="34" charset="0"/>
              </a:rPr>
              <a:t>Future State</a:t>
            </a:r>
            <a:endParaRPr lang="en-US" sz="1200" dirty="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As soon as a customer requests information on an inquiry, a chat request is initiated and assigned to Daniela</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Daniela accepts the chat and starts interacting with the customer from within Teams. Triaging happens automatically based on type of query</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Live chat is supported using the app and it also supports chatting with multiple customers in parallel</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Conversations with each customer is automatically tracked and recorded in CRM. It also provides basic info &amp; talk track for the RM</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The app also provides option to schedule meetings with the customer instantly and provides in meeting experiences to the RM</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During the meeting, the app provides talk track with customized offers and discounts for Daniela. </a:t>
            </a:r>
          </a:p>
          <a:p>
            <a:pPr marL="268288" lvl="0" indent="-268288" defTabSz="914400">
              <a:spcBef>
                <a:spcPts val="600"/>
              </a:spcBef>
              <a:buClr>
                <a:srgbClr val="00B050"/>
              </a:buClr>
              <a:buFont typeface="Wingdings" panose="05000000000000000000" pitchFamily="2" charset="2"/>
              <a:buChar char="ü"/>
            </a:pPr>
            <a:endParaRPr lang="en-US" sz="1400" dirty="0">
              <a:solidFill>
                <a:srgbClr val="505050"/>
              </a:solidFill>
            </a:endParaRPr>
          </a:p>
          <a:p>
            <a:pPr marL="268288" lvl="0" indent="-268288" defTabSz="914400">
              <a:spcBef>
                <a:spcPts val="600"/>
              </a:spcBef>
              <a:buClr>
                <a:srgbClr val="00B050"/>
              </a:buClr>
              <a:buFont typeface="Wingdings" panose="05000000000000000000" pitchFamily="2" charset="2"/>
              <a:buChar char="ü"/>
            </a:pPr>
            <a:endParaRPr lang="en-US" sz="1400" dirty="0">
              <a:solidFill>
                <a:srgbClr val="505050"/>
              </a:solidFill>
            </a:endParaRP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19640"/>
            <a:ext cx="11476493" cy="990283"/>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400" dirty="0">
                  <a:solidFill>
                    <a:schemeClr val="tx1"/>
                  </a:solidFill>
                  <a:ea typeface="Segoe UI" pitchFamily="34" charset="0"/>
                  <a:cs typeface="Segoe UI" pitchFamily="34" charset="0"/>
                </a:rPr>
                <a:t>Daniela is a relationship manager (RM) at Contoso Banking. She is part of a team that covers personal, home and car loan products for customers. </a:t>
              </a:r>
            </a:p>
            <a:p>
              <a:pPr marL="182563" indent="-182563" defTabSz="932472" fontAlgn="base">
                <a:lnSpc>
                  <a:spcPct val="90000"/>
                </a:lnSpc>
                <a:spcBef>
                  <a:spcPct val="0"/>
                </a:spcBef>
                <a:spcAft>
                  <a:spcPts val="300"/>
                </a:spcAft>
                <a:buFont typeface="Arial" panose="020B0604020202020204" pitchFamily="34" charset="0"/>
                <a:buChar char="•"/>
              </a:pPr>
              <a:r>
                <a:rPr lang="en-IN" sz="1400" dirty="0">
                  <a:solidFill>
                    <a:schemeClr val="tx1"/>
                  </a:solidFill>
                  <a:ea typeface="Segoe UI" pitchFamily="34" charset="0"/>
                  <a:cs typeface="Segoe UI" pitchFamily="34" charset="0"/>
                </a:rPr>
                <a:t>As part of her job responsibilities, Daniela is required to handle customer inquiries about products assigned to her. Leads from these inquiries are expected to be converted to customer opportunities contributing to her targets. </a:t>
              </a:r>
            </a:p>
          </p:txBody>
        </p:sp>
      </p:gr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569951"/>
            <a:ext cx="217235" cy="217235"/>
          </a:xfrm>
          <a:prstGeom prst="rect">
            <a:avLst/>
          </a:prstGeom>
        </p:spPr>
      </p:pic>
      <p:pic>
        <p:nvPicPr>
          <p:cNvPr id="23" name="Graphic 22" descr="Warning">
            <a:extLst>
              <a:ext uri="{FF2B5EF4-FFF2-40B4-BE49-F238E27FC236}">
                <a16:creationId xmlns:a16="http://schemas.microsoft.com/office/drawing/2014/main" id="{E32750EB-4BCE-42CC-8F39-D21B0F5029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4080722"/>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4550183"/>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636862"/>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pic>
        <p:nvPicPr>
          <p:cNvPr id="3074" name="Picture 2" descr="HRC20_hybridWorkplace_087">
            <a:extLst>
              <a:ext uri="{FF2B5EF4-FFF2-40B4-BE49-F238E27FC236}">
                <a16:creationId xmlns:a16="http://schemas.microsoft.com/office/drawing/2014/main" id="{ADD5466E-92E1-442B-AEE3-4143000590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32988" y="-3921"/>
            <a:ext cx="2089823" cy="139321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Warning">
            <a:extLst>
              <a:ext uri="{FF2B5EF4-FFF2-40B4-BE49-F238E27FC236}">
                <a16:creationId xmlns:a16="http://schemas.microsoft.com/office/drawing/2014/main" id="{7A1A029B-81C7-4998-BC71-6AEF28FF0CD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146020"/>
            <a:ext cx="217235" cy="217235"/>
          </a:xfrm>
          <a:prstGeom prst="rect">
            <a:avLst/>
          </a:prstGeom>
        </p:spPr>
      </p:pic>
      <p:sp>
        <p:nvSpPr>
          <p:cNvPr id="2" name="Rectangle 1">
            <a:extLst>
              <a:ext uri="{FF2B5EF4-FFF2-40B4-BE49-F238E27FC236}">
                <a16:creationId xmlns:a16="http://schemas.microsoft.com/office/drawing/2014/main" id="{256E43B9-39DC-4F85-AE75-36EAE92C85F9}"/>
              </a:ext>
            </a:extLst>
          </p:cNvPr>
          <p:cNvSpPr/>
          <p:nvPr/>
        </p:nvSpPr>
        <p:spPr>
          <a:xfrm rot="16200000">
            <a:off x="9180972" y="437278"/>
            <a:ext cx="1389294" cy="514738"/>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dirty="0">
                <a:solidFill>
                  <a:prstClr val="white"/>
                </a:solidFill>
                <a:cs typeface="Segoe UI Semibold" panose="020B0702040204020203" pitchFamily="34" charset="0"/>
              </a:rPr>
              <a:t>Relationship Manager</a:t>
            </a:r>
          </a:p>
        </p:txBody>
      </p:sp>
    </p:spTree>
    <p:extLst>
      <p:ext uri="{BB962C8B-B14F-4D97-AF65-F5344CB8AC3E}">
        <p14:creationId xmlns:p14="http://schemas.microsoft.com/office/powerpoint/2010/main" val="2961471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554272"/>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Daniela Mandera, Banking Relationship Manager</a:t>
            </a:r>
          </a:p>
          <a:p>
            <a:r>
              <a:rPr lang="en-US" sz="1800" dirty="0">
                <a:latin typeface="Segoe UI Semilight" panose="020B0402040204020203" pitchFamily="34" charset="0"/>
                <a:cs typeface="Segoe UI Semilight" panose="020B0402040204020203" pitchFamily="34" charset="0"/>
              </a:rPr>
              <a:t>Daniela is a relationship manager at Contoso Banking. She frequently handles inquiries from customers regarding loan options. She works with the leads to clarify their concerns and win customer sales. </a:t>
            </a:r>
          </a:p>
        </p:txBody>
      </p:sp>
      <p:sp>
        <p:nvSpPr>
          <p:cNvPr id="6" name="Oval 5">
            <a:extLst>
              <a:ext uri="{FF2B5EF4-FFF2-40B4-BE49-F238E27FC236}">
                <a16:creationId xmlns:a16="http://schemas.microsoft.com/office/drawing/2014/main" id="{A230B484-D18F-6C4B-8342-67B6981233E8}"/>
              </a:ext>
            </a:extLst>
          </p:cNvPr>
          <p:cNvSpPr/>
          <p:nvPr/>
        </p:nvSpPr>
        <p:spPr>
          <a:xfrm>
            <a:off x="791736" y="1828800"/>
            <a:ext cx="903249" cy="903249"/>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7204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Megan Bowen, a potential customer, has reached out to Customer support service in the bank’s website with a query regarding car loans </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250130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Megan initiates a chat request to a relationship manager, the app checks for the type of query, available RMs at that time and sends an adaptive card for Daniela as she is available to handle the query. The card provides the query that Megan has raised for context.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0" y="550800"/>
            <a:ext cx="9870267" cy="5745599"/>
          </a:xfrm>
          <a:prstGeom prst="rect">
            <a:avLst/>
          </a:prstGeom>
        </p:spPr>
      </p:pic>
    </p:spTree>
    <p:extLst>
      <p:ext uri="{BB962C8B-B14F-4D97-AF65-F5344CB8AC3E}">
        <p14:creationId xmlns:p14="http://schemas.microsoft.com/office/powerpoint/2010/main" val="3802385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 accepting the request, a new card is posted in the chat clearly indicating the customer that Daniela is currently chatting with. The card has a text box where Daniela can type responses to the query and initiate live chat with Megan.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1" y="550800"/>
            <a:ext cx="9870265" cy="5745599"/>
          </a:xfrm>
          <a:prstGeom prst="rect">
            <a:avLst/>
          </a:prstGeom>
        </p:spPr>
      </p:pic>
      <p:grpSp>
        <p:nvGrpSpPr>
          <p:cNvPr id="8" name="Group 7">
            <a:extLst>
              <a:ext uri="{FF2B5EF4-FFF2-40B4-BE49-F238E27FC236}">
                <a16:creationId xmlns:a16="http://schemas.microsoft.com/office/drawing/2014/main" id="{3A237588-25F6-4331-B750-197F41813898}"/>
              </a:ext>
            </a:extLst>
          </p:cNvPr>
          <p:cNvGrpSpPr/>
          <p:nvPr/>
        </p:nvGrpSpPr>
        <p:grpSpPr>
          <a:xfrm>
            <a:off x="9593664" y="1758124"/>
            <a:ext cx="2278032" cy="4549076"/>
            <a:chOff x="9593664" y="1758124"/>
            <a:chExt cx="2278032" cy="4549076"/>
          </a:xfrm>
        </p:grpSpPr>
        <p:pic>
          <p:nvPicPr>
            <p:cNvPr id="6" name="Graphic 5">
              <a:extLst>
                <a:ext uri="{FF2B5EF4-FFF2-40B4-BE49-F238E27FC236}">
                  <a16:creationId xmlns:a16="http://schemas.microsoft.com/office/drawing/2014/main" id="{8F073C0F-18BF-43B2-AA83-0A56EAF7A09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93664" y="1758124"/>
              <a:ext cx="2278032" cy="4549076"/>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360AD9C4-4FC8-4EAC-8126-0D8656C83B2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41840" y="2044657"/>
              <a:ext cx="1981680" cy="4074334"/>
            </a:xfrm>
            <a:prstGeom prst="roundRect">
              <a:avLst>
                <a:gd name="adj" fmla="val 9224"/>
              </a:avLst>
            </a:prstGeom>
          </p:spPr>
        </p:pic>
      </p:grpSp>
      <p:sp>
        <p:nvSpPr>
          <p:cNvPr id="2" name="Rectangle 1">
            <a:extLst>
              <a:ext uri="{FF2B5EF4-FFF2-40B4-BE49-F238E27FC236}">
                <a16:creationId xmlns:a16="http://schemas.microsoft.com/office/drawing/2014/main" id="{1B5E3C7A-DA94-4752-9D04-6B00CA3EBC85}"/>
              </a:ext>
            </a:extLst>
          </p:cNvPr>
          <p:cNvSpPr/>
          <p:nvPr/>
        </p:nvSpPr>
        <p:spPr bwMode="auto">
          <a:xfrm>
            <a:off x="9949045" y="2316400"/>
            <a:ext cx="1082068" cy="1576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IN" sz="700" b="1" dirty="0">
                <a:solidFill>
                  <a:schemeClr val="tx1"/>
                </a:solidFill>
                <a:ea typeface="Segoe UI" pitchFamily="34" charset="0"/>
                <a:cs typeface="Segoe UI" pitchFamily="34" charset="0"/>
              </a:rPr>
              <a:t>Contoso Bank</a:t>
            </a:r>
          </a:p>
        </p:txBody>
      </p:sp>
    </p:spTree>
    <p:extLst>
      <p:ext uri="{BB962C8B-B14F-4D97-AF65-F5344CB8AC3E}">
        <p14:creationId xmlns:p14="http://schemas.microsoft.com/office/powerpoint/2010/main" val="2063488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proceeds to write a response to Megan in the text box. She asks a follow up question to Megan to narrow down the loan options that would fit Megan’s needs.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7" y="550800"/>
            <a:ext cx="9870265" cy="5745598"/>
          </a:xfrm>
          <a:prstGeom prst="rect">
            <a:avLst/>
          </a:prstGeom>
        </p:spPr>
      </p:pic>
      <p:grpSp>
        <p:nvGrpSpPr>
          <p:cNvPr id="10" name="Group 9">
            <a:extLst>
              <a:ext uri="{FF2B5EF4-FFF2-40B4-BE49-F238E27FC236}">
                <a16:creationId xmlns:a16="http://schemas.microsoft.com/office/drawing/2014/main" id="{1B5CE889-4F14-4C9A-8A34-531D01FA6911}"/>
              </a:ext>
            </a:extLst>
          </p:cNvPr>
          <p:cNvGrpSpPr/>
          <p:nvPr/>
        </p:nvGrpSpPr>
        <p:grpSpPr>
          <a:xfrm>
            <a:off x="9593664" y="1758124"/>
            <a:ext cx="2278032" cy="4549076"/>
            <a:chOff x="9593664" y="1758124"/>
            <a:chExt cx="2278032" cy="4549076"/>
          </a:xfrm>
        </p:grpSpPr>
        <p:pic>
          <p:nvPicPr>
            <p:cNvPr id="11" name="Graphic 10">
              <a:extLst>
                <a:ext uri="{FF2B5EF4-FFF2-40B4-BE49-F238E27FC236}">
                  <a16:creationId xmlns:a16="http://schemas.microsoft.com/office/drawing/2014/main" id="{CFB80848-9437-4694-BE22-D1925B5C197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93664" y="1758124"/>
              <a:ext cx="2278032" cy="4549076"/>
            </a:xfrm>
            <a:prstGeom prst="rect">
              <a:avLst/>
            </a:prstGeom>
          </p:spPr>
        </p:pic>
        <p:pic>
          <p:nvPicPr>
            <p:cNvPr id="12" name="Picture 11" descr="Graphical user interface, text, application, chat or text message&#10;&#10;Description automatically generated">
              <a:extLst>
                <a:ext uri="{FF2B5EF4-FFF2-40B4-BE49-F238E27FC236}">
                  <a16:creationId xmlns:a16="http://schemas.microsoft.com/office/drawing/2014/main" id="{E64BECF7-A746-4B99-BD83-745EC9E6D93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41840" y="2044657"/>
              <a:ext cx="1981680" cy="4074334"/>
            </a:xfrm>
            <a:prstGeom prst="roundRect">
              <a:avLst>
                <a:gd name="adj" fmla="val 9224"/>
              </a:avLst>
            </a:prstGeom>
          </p:spPr>
        </p:pic>
      </p:grpSp>
      <p:sp>
        <p:nvSpPr>
          <p:cNvPr id="6" name="Rectangle: Rounded Corners 5">
            <a:extLst>
              <a:ext uri="{FF2B5EF4-FFF2-40B4-BE49-F238E27FC236}">
                <a16:creationId xmlns:a16="http://schemas.microsoft.com/office/drawing/2014/main" id="{A027E7AF-238D-469D-9BE9-51496673D552}"/>
              </a:ext>
            </a:extLst>
          </p:cNvPr>
          <p:cNvSpPr/>
          <p:nvPr/>
        </p:nvSpPr>
        <p:spPr bwMode="auto">
          <a:xfrm>
            <a:off x="8849032" y="5496232"/>
            <a:ext cx="744632" cy="550607"/>
          </a:xfrm>
          <a:prstGeom prst="roundRect">
            <a:avLst/>
          </a:prstGeom>
          <a:solidFill>
            <a:srgbClr val="F3F2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09BEEDAC-803E-4CFF-AE9D-FE3E72F1C068}"/>
              </a:ext>
            </a:extLst>
          </p:cNvPr>
          <p:cNvGrpSpPr/>
          <p:nvPr/>
        </p:nvGrpSpPr>
        <p:grpSpPr>
          <a:xfrm>
            <a:off x="4108144" y="5442862"/>
            <a:ext cx="349660" cy="328673"/>
            <a:chOff x="5183750" y="4414974"/>
            <a:chExt cx="349660" cy="328673"/>
          </a:xfrm>
        </p:grpSpPr>
        <p:pic>
          <p:nvPicPr>
            <p:cNvPr id="14" name="Graphic 13" descr="Cursor with solid fill">
              <a:extLst>
                <a:ext uri="{FF2B5EF4-FFF2-40B4-BE49-F238E27FC236}">
                  <a16:creationId xmlns:a16="http://schemas.microsoft.com/office/drawing/2014/main" id="{B5F8D72E-055D-4AF4-9B96-B7C3D45E386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262842" y="4483572"/>
              <a:ext cx="191476" cy="191476"/>
            </a:xfrm>
            <a:prstGeom prst="rect">
              <a:avLst/>
            </a:prstGeom>
          </p:spPr>
        </p:pic>
        <p:sp>
          <p:nvSpPr>
            <p:cNvPr id="16" name="Oval 15">
              <a:extLst>
                <a:ext uri="{FF2B5EF4-FFF2-40B4-BE49-F238E27FC236}">
                  <a16:creationId xmlns:a16="http://schemas.microsoft.com/office/drawing/2014/main" id="{36E1C7A0-9210-4D09-A71A-4AAFF55EF754}"/>
                </a:ext>
              </a:extLst>
            </p:cNvPr>
            <p:cNvSpPr/>
            <p:nvPr/>
          </p:nvSpPr>
          <p:spPr bwMode="auto">
            <a:xfrm>
              <a:off x="5183750" y="4414974"/>
              <a:ext cx="349660" cy="328673"/>
            </a:xfrm>
            <a:prstGeom prst="ellipse">
              <a:avLst/>
            </a:prstGeom>
            <a:solidFill>
              <a:srgbClr val="FF2D2D">
                <a:alpha val="9804"/>
              </a:srgbClr>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1" name="Rectangle 20">
            <a:extLst>
              <a:ext uri="{FF2B5EF4-FFF2-40B4-BE49-F238E27FC236}">
                <a16:creationId xmlns:a16="http://schemas.microsoft.com/office/drawing/2014/main" id="{C0C2F109-908C-4E2E-89A5-B3DDD85A125F}"/>
              </a:ext>
            </a:extLst>
          </p:cNvPr>
          <p:cNvSpPr/>
          <p:nvPr/>
        </p:nvSpPr>
        <p:spPr bwMode="auto">
          <a:xfrm>
            <a:off x="9949045" y="2316400"/>
            <a:ext cx="1082068" cy="1576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IN" sz="700" b="1" dirty="0">
                <a:solidFill>
                  <a:schemeClr val="tx1"/>
                </a:solidFill>
                <a:ea typeface="Segoe UI" pitchFamily="34" charset="0"/>
                <a:cs typeface="Segoe UI" pitchFamily="34" charset="0"/>
              </a:rPr>
              <a:t>Contoso Bank</a:t>
            </a:r>
          </a:p>
        </p:txBody>
      </p:sp>
    </p:spTree>
    <p:extLst>
      <p:ext uri="{BB962C8B-B14F-4D97-AF65-F5344CB8AC3E}">
        <p14:creationId xmlns:p14="http://schemas.microsoft.com/office/powerpoint/2010/main" val="963066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418206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dirty="0">
                <a:solidFill>
                  <a:srgbClr val="002050"/>
                </a:solidFill>
                <a:latin typeface="Segoe UI Light"/>
                <a:cs typeface="Segoe UI Semibold" panose="020B0702040204020203" pitchFamily="34" charset="0"/>
              </a:rPr>
              <a:t>Current State</a:t>
            </a:r>
            <a:endParaRPr lang="en-US" sz="2400" dirty="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400" dirty="0">
                <a:solidFill>
                  <a:srgbClr val="505050"/>
                </a:solidFill>
              </a:rPr>
              <a:t>The metrics and quarterly targets are sent by the manager to Daniela over emails. It is </a:t>
            </a:r>
            <a:r>
              <a:rPr lang="en-US" sz="1400" dirty="0" err="1">
                <a:solidFill>
                  <a:srgbClr val="505050"/>
                </a:solidFill>
              </a:rPr>
              <a:t>upto</a:t>
            </a:r>
            <a:r>
              <a:rPr lang="en-US" sz="1400" dirty="0">
                <a:solidFill>
                  <a:srgbClr val="505050"/>
                </a:solidFill>
              </a:rPr>
              <a:t> each RM to keep a track of their progress toward goals and plan their strategy to achieve the same</a:t>
            </a:r>
          </a:p>
          <a:p>
            <a:pPr marL="268288" lvl="0" indent="-268288" defTabSz="914400">
              <a:spcBef>
                <a:spcPts val="600"/>
              </a:spcBef>
              <a:buFont typeface="Arial" panose="020B0604020202020204" pitchFamily="34" charset="0"/>
              <a:buChar char="•"/>
            </a:pPr>
            <a:r>
              <a:rPr lang="en-US" sz="1400" dirty="0">
                <a:solidFill>
                  <a:srgbClr val="505050"/>
                </a:solidFill>
              </a:rPr>
              <a:t>Leads were also sent to each RM as a dump of excel e-mails. RMs use their excel trackers to mark changes in the lead status. </a:t>
            </a:r>
          </a:p>
          <a:p>
            <a:pPr marL="268288" lvl="0" indent="-268288" defTabSz="914400">
              <a:spcBef>
                <a:spcPts val="600"/>
              </a:spcBef>
              <a:buFont typeface="Arial" panose="020B0604020202020204" pitchFamily="34" charset="0"/>
              <a:buChar char="•"/>
            </a:pPr>
            <a:r>
              <a:rPr lang="en-US" sz="1400" dirty="0">
                <a:solidFill>
                  <a:srgbClr val="505050"/>
                </a:solidFill>
              </a:rPr>
              <a:t>At the end of every week or once in two weeks, Daniela updates the CRM with the lead information</a:t>
            </a:r>
          </a:p>
          <a:p>
            <a:pPr marL="268288" lvl="0" indent="-268288" defTabSz="914400">
              <a:spcBef>
                <a:spcPts val="600"/>
              </a:spcBef>
              <a:buFont typeface="Arial" panose="020B0604020202020204" pitchFamily="34" charset="0"/>
              <a:buChar char="•"/>
            </a:pPr>
            <a:r>
              <a:rPr lang="en-US" sz="1400" dirty="0">
                <a:solidFill>
                  <a:srgbClr val="505050"/>
                </a:solidFill>
              </a:rPr>
              <a:t>Daniela uses a variety of 3</a:t>
            </a:r>
            <a:r>
              <a:rPr lang="en-US" sz="1400" baseline="30000" dirty="0">
                <a:solidFill>
                  <a:srgbClr val="505050"/>
                </a:solidFill>
              </a:rPr>
              <a:t>rd</a:t>
            </a:r>
            <a:r>
              <a:rPr lang="en-US" sz="1400" dirty="0">
                <a:solidFill>
                  <a:srgbClr val="505050"/>
                </a:solidFill>
              </a:rPr>
              <a:t> party tools and apps to keep track of her action items, follow ups. She misses a few follow-up meetings as information is scattered across different systems</a:t>
            </a:r>
          </a:p>
          <a:p>
            <a:pPr marL="268288" lvl="0" indent="-268288" defTabSz="914400">
              <a:spcBef>
                <a:spcPts val="600"/>
              </a:spcBef>
              <a:buFont typeface="Arial" panose="020B0604020202020204" pitchFamily="34" charset="0"/>
              <a:buChar char="•"/>
            </a:pPr>
            <a:r>
              <a:rPr lang="en-US" sz="1400" dirty="0">
                <a:solidFill>
                  <a:srgbClr val="505050"/>
                </a:solidFill>
              </a:rPr>
              <a:t>Opportunities won and opportunities lost were reported in CRM but difficult to track the various activities that led to a result unless the RM is diligent in updating</a:t>
            </a:r>
          </a:p>
          <a:p>
            <a:pPr marL="268288" lvl="0" indent="-268288" defTabSz="914400">
              <a:spcBef>
                <a:spcPts val="600"/>
              </a:spcBef>
              <a:buFont typeface="Arial" panose="020B0604020202020204" pitchFamily="34" charset="0"/>
              <a:buChar char="•"/>
            </a:pPr>
            <a:r>
              <a:rPr lang="en-US" sz="1400" dirty="0">
                <a:solidFill>
                  <a:srgbClr val="505050"/>
                </a:solidFill>
              </a:rPr>
              <a:t>There is little to no analytics on RM velocity, time to close deals leading to lack of forecasts and scrambling to reach targets</a:t>
            </a:r>
            <a:endParaRPr lang="en-US" sz="1200" dirty="0">
              <a:solidFill>
                <a:srgbClr val="505050"/>
              </a:solidFill>
            </a:endParaRPr>
          </a:p>
          <a:p>
            <a:pPr marL="171450" lvl="0" indent="-171450" defTabSz="914400">
              <a:spcBef>
                <a:spcPts val="600"/>
              </a:spcBef>
              <a:buFont typeface="Arial" panose="020B0604020202020204" pitchFamily="34" charset="0"/>
              <a:buChar char="•"/>
            </a:pPr>
            <a:endParaRPr lang="en-US" sz="1200" dirty="0">
              <a:solidFill>
                <a:srgbClr val="505050"/>
              </a:solidFill>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dirty="0">
                <a:solidFill>
                  <a:srgbClr val="002050"/>
                </a:solidFill>
                <a:latin typeface="Segoe UI Light"/>
                <a:cs typeface="Segoe UI Semibold" panose="020B0702040204020203" pitchFamily="34" charset="0"/>
              </a:rPr>
              <a:t>Future State</a:t>
            </a:r>
            <a:endParaRPr lang="en-US" sz="1200" dirty="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Leads management app on Teams publishes the targets right within Teams and allows RMs to get in touch with managers for queries</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Leads are neatly laid out in a filterable list view. App also proactively identifies insights about each lead with a conversion confidence score</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Any activities on the lead such as e-mail contact, calls, follow-ups are automatically logged to CRM backend</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The app handles lead status tracking, action items, follow-ups, scheduling meetings, mails and texts reducing context switch</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App proactively nudges RMs to take action on planned leads for the day, scheduled follow-ups and even provides talking points</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Based on the time to close of deals in the past, assigned leads confidence scores, the app provides an estimate of conversions to be made each week to achieve the quarterly targets</a:t>
            </a: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19640"/>
            <a:ext cx="11476493" cy="990283"/>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400" dirty="0">
                  <a:solidFill>
                    <a:schemeClr val="tx1"/>
                  </a:solidFill>
                  <a:ea typeface="Segoe UI" pitchFamily="34" charset="0"/>
                  <a:cs typeface="Segoe UI" pitchFamily="34" charset="0"/>
                </a:rPr>
                <a:t>Daniela is a relationship manager (RM) at Contoso Banking. She is part of a team that covers personal, home and car loan products for customers. </a:t>
              </a:r>
            </a:p>
            <a:p>
              <a:pPr marL="182563" indent="-182563" defTabSz="932472" fontAlgn="base">
                <a:lnSpc>
                  <a:spcPct val="90000"/>
                </a:lnSpc>
                <a:spcBef>
                  <a:spcPct val="0"/>
                </a:spcBef>
                <a:spcAft>
                  <a:spcPts val="300"/>
                </a:spcAft>
                <a:buFont typeface="Arial" panose="020B0604020202020204" pitchFamily="34" charset="0"/>
                <a:buChar char="•"/>
              </a:pPr>
              <a:r>
                <a:rPr lang="en-IN" sz="1400" dirty="0">
                  <a:solidFill>
                    <a:schemeClr val="tx1"/>
                  </a:solidFill>
                  <a:ea typeface="Segoe UI" pitchFamily="34" charset="0"/>
                  <a:cs typeface="Segoe UI" pitchFamily="34" charset="0"/>
                </a:rPr>
                <a:t>Every quarter, Daniela gets assigned a set of targets in terms of number of leads, dollar value and products sold. In addition to these business targets, Daniela also has a set of operational metrics</a:t>
              </a:r>
            </a:p>
          </p:txBody>
        </p:sp>
      </p:grpSp>
      <p:sp>
        <p:nvSpPr>
          <p:cNvPr id="3" name="Rectangle 2">
            <a:extLst>
              <a:ext uri="{FF2B5EF4-FFF2-40B4-BE49-F238E27FC236}">
                <a16:creationId xmlns:a16="http://schemas.microsoft.com/office/drawing/2014/main" id="{2AD5023F-7E35-4F92-80F2-4478317DE4F1}"/>
              </a:ext>
            </a:extLst>
          </p:cNvPr>
          <p:cNvSpPr/>
          <p:nvPr/>
        </p:nvSpPr>
        <p:spPr>
          <a:xfrm rot="16200000">
            <a:off x="9180972" y="437278"/>
            <a:ext cx="1389294" cy="514738"/>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dirty="0">
                <a:solidFill>
                  <a:prstClr val="white"/>
                </a:solidFill>
                <a:cs typeface="Segoe UI Semibold" panose="020B0702040204020203" pitchFamily="34" charset="0"/>
              </a:rPr>
              <a:t>Relationship Manager</a:t>
            </a:r>
          </a:p>
        </p:txBody>
      </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569951"/>
            <a:ext cx="217235" cy="217235"/>
          </a:xfrm>
          <a:prstGeom prst="rect">
            <a:avLst/>
          </a:prstGeom>
        </p:spPr>
      </p:pic>
      <p:pic>
        <p:nvPicPr>
          <p:cNvPr id="23" name="Graphic 22" descr="Warning">
            <a:extLst>
              <a:ext uri="{FF2B5EF4-FFF2-40B4-BE49-F238E27FC236}">
                <a16:creationId xmlns:a16="http://schemas.microsoft.com/office/drawing/2014/main" id="{E32750EB-4BCE-42CC-8F39-D21B0F5029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4080722"/>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4550183"/>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6000754"/>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pic>
        <p:nvPicPr>
          <p:cNvPr id="3074" name="Picture 2" descr="HRC20_hybridWorkplace_087">
            <a:extLst>
              <a:ext uri="{FF2B5EF4-FFF2-40B4-BE49-F238E27FC236}">
                <a16:creationId xmlns:a16="http://schemas.microsoft.com/office/drawing/2014/main" id="{ADD5466E-92E1-442B-AEE3-4143000590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32988" y="-3921"/>
            <a:ext cx="2089823" cy="139321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Warning">
            <a:extLst>
              <a:ext uri="{FF2B5EF4-FFF2-40B4-BE49-F238E27FC236}">
                <a16:creationId xmlns:a16="http://schemas.microsoft.com/office/drawing/2014/main" id="{7A1A029B-81C7-4998-BC71-6AEF28FF0CD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313975"/>
            <a:ext cx="217235" cy="217235"/>
          </a:xfrm>
          <a:prstGeom prst="rect">
            <a:avLst/>
          </a:prstGeom>
        </p:spPr>
      </p:pic>
    </p:spTree>
    <p:extLst>
      <p:ext uri="{BB962C8B-B14F-4D97-AF65-F5344CB8AC3E}">
        <p14:creationId xmlns:p14="http://schemas.microsoft.com/office/powerpoint/2010/main" val="3355436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 clicking submit, the message gets sent to Megan on the web chat on Contoso’s site. Megan sees the message from Daniela on her mobile as a response from a bot chat.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1" y="550800"/>
            <a:ext cx="9870264" cy="5745598"/>
          </a:xfrm>
          <a:prstGeom prst="rect">
            <a:avLst/>
          </a:prstGeom>
        </p:spPr>
      </p:pic>
      <p:grpSp>
        <p:nvGrpSpPr>
          <p:cNvPr id="5" name="Group 4">
            <a:extLst>
              <a:ext uri="{FF2B5EF4-FFF2-40B4-BE49-F238E27FC236}">
                <a16:creationId xmlns:a16="http://schemas.microsoft.com/office/drawing/2014/main" id="{E2B8E248-ED31-4FBA-9B81-B309E428A39E}"/>
              </a:ext>
            </a:extLst>
          </p:cNvPr>
          <p:cNvGrpSpPr/>
          <p:nvPr/>
        </p:nvGrpSpPr>
        <p:grpSpPr>
          <a:xfrm>
            <a:off x="9593664" y="1758124"/>
            <a:ext cx="2278032" cy="4549076"/>
            <a:chOff x="9593664" y="1758124"/>
            <a:chExt cx="2278032" cy="4549076"/>
          </a:xfrm>
        </p:grpSpPr>
        <p:pic>
          <p:nvPicPr>
            <p:cNvPr id="6" name="Graphic 5">
              <a:extLst>
                <a:ext uri="{FF2B5EF4-FFF2-40B4-BE49-F238E27FC236}">
                  <a16:creationId xmlns:a16="http://schemas.microsoft.com/office/drawing/2014/main" id="{DEA67C27-F96C-4643-A56E-7B38C439FB5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93664" y="1758124"/>
              <a:ext cx="2278032" cy="4549076"/>
            </a:xfrm>
            <a:prstGeom prst="rect">
              <a:avLst/>
            </a:prstGeom>
          </p:spPr>
        </p:pic>
        <p:pic>
          <p:nvPicPr>
            <p:cNvPr id="7" name="Picture 6">
              <a:extLst>
                <a:ext uri="{FF2B5EF4-FFF2-40B4-BE49-F238E27FC236}">
                  <a16:creationId xmlns:a16="http://schemas.microsoft.com/office/drawing/2014/main" id="{AF0E7C63-671A-46F3-BEFF-E0832DEDFE7A}"/>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9741840" y="2044657"/>
              <a:ext cx="1981680" cy="4074333"/>
            </a:xfrm>
            <a:prstGeom prst="roundRect">
              <a:avLst>
                <a:gd name="adj" fmla="val 9224"/>
              </a:avLst>
            </a:prstGeom>
          </p:spPr>
        </p:pic>
      </p:grpSp>
      <p:sp>
        <p:nvSpPr>
          <p:cNvPr id="2" name="Rectangle 1">
            <a:extLst>
              <a:ext uri="{FF2B5EF4-FFF2-40B4-BE49-F238E27FC236}">
                <a16:creationId xmlns:a16="http://schemas.microsoft.com/office/drawing/2014/main" id="{8F1E2FB1-1108-4D3B-B8E5-EE29E63C3103}"/>
              </a:ext>
            </a:extLst>
          </p:cNvPr>
          <p:cNvSpPr/>
          <p:nvPr/>
        </p:nvSpPr>
        <p:spPr bwMode="auto">
          <a:xfrm>
            <a:off x="9949045" y="2316400"/>
            <a:ext cx="1082068" cy="1576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IN" sz="700" b="1" dirty="0">
                <a:solidFill>
                  <a:schemeClr val="tx1"/>
                </a:solidFill>
                <a:ea typeface="Segoe UI" pitchFamily="34" charset="0"/>
                <a:cs typeface="Segoe UI" pitchFamily="34" charset="0"/>
              </a:rPr>
              <a:t>Contoso Bank</a:t>
            </a:r>
          </a:p>
        </p:txBody>
      </p:sp>
    </p:spTree>
    <p:extLst>
      <p:ext uri="{BB962C8B-B14F-4D97-AF65-F5344CB8AC3E}">
        <p14:creationId xmlns:p14="http://schemas.microsoft.com/office/powerpoint/2010/main" val="38034940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Megan types a reply from her mobile on the web based bot, the response is updated on the adaptive card for Daniela to view. Daniela proceeds to type a response on the text box at the bottom.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1" y="550800"/>
            <a:ext cx="9870264" cy="5745597"/>
          </a:xfrm>
          <a:prstGeom prst="rect">
            <a:avLst/>
          </a:prstGeom>
        </p:spPr>
      </p:pic>
      <p:grpSp>
        <p:nvGrpSpPr>
          <p:cNvPr id="5" name="Group 4">
            <a:extLst>
              <a:ext uri="{FF2B5EF4-FFF2-40B4-BE49-F238E27FC236}">
                <a16:creationId xmlns:a16="http://schemas.microsoft.com/office/drawing/2014/main" id="{E99F87AA-81EC-4C52-9F56-8EFEB43508F5}"/>
              </a:ext>
            </a:extLst>
          </p:cNvPr>
          <p:cNvGrpSpPr/>
          <p:nvPr/>
        </p:nvGrpSpPr>
        <p:grpSpPr>
          <a:xfrm>
            <a:off x="9593664" y="1758124"/>
            <a:ext cx="2278032" cy="4549076"/>
            <a:chOff x="9593664" y="1758124"/>
            <a:chExt cx="2278032" cy="4549076"/>
          </a:xfrm>
        </p:grpSpPr>
        <p:pic>
          <p:nvPicPr>
            <p:cNvPr id="6" name="Graphic 5">
              <a:extLst>
                <a:ext uri="{FF2B5EF4-FFF2-40B4-BE49-F238E27FC236}">
                  <a16:creationId xmlns:a16="http://schemas.microsoft.com/office/drawing/2014/main" id="{06B7476E-7E81-4928-B676-666D6FF8510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93664" y="1758124"/>
              <a:ext cx="2278032" cy="4549076"/>
            </a:xfrm>
            <a:prstGeom prst="rect">
              <a:avLst/>
            </a:prstGeom>
          </p:spPr>
        </p:pic>
        <p:pic>
          <p:nvPicPr>
            <p:cNvPr id="7" name="Picture 6">
              <a:extLst>
                <a:ext uri="{FF2B5EF4-FFF2-40B4-BE49-F238E27FC236}">
                  <a16:creationId xmlns:a16="http://schemas.microsoft.com/office/drawing/2014/main" id="{631DED1C-C6C4-44A0-A8AD-8B4123382B5B}"/>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9741840" y="2044657"/>
              <a:ext cx="1981679" cy="4074333"/>
            </a:xfrm>
            <a:prstGeom prst="roundRect">
              <a:avLst>
                <a:gd name="adj" fmla="val 9224"/>
              </a:avLst>
            </a:prstGeom>
          </p:spPr>
        </p:pic>
      </p:grpSp>
      <p:sp>
        <p:nvSpPr>
          <p:cNvPr id="2" name="Rectangle 1">
            <a:extLst>
              <a:ext uri="{FF2B5EF4-FFF2-40B4-BE49-F238E27FC236}">
                <a16:creationId xmlns:a16="http://schemas.microsoft.com/office/drawing/2014/main" id="{A34D46D0-FE81-43AE-9902-7741D9980D46}"/>
              </a:ext>
            </a:extLst>
          </p:cNvPr>
          <p:cNvSpPr/>
          <p:nvPr/>
        </p:nvSpPr>
        <p:spPr bwMode="auto">
          <a:xfrm>
            <a:off x="9949045" y="2316400"/>
            <a:ext cx="1082068" cy="1576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IN" sz="700" b="1" dirty="0">
                <a:solidFill>
                  <a:schemeClr val="tx1"/>
                </a:solidFill>
                <a:ea typeface="Segoe UI" pitchFamily="34" charset="0"/>
                <a:cs typeface="Segoe UI" pitchFamily="34" charset="0"/>
              </a:rPr>
              <a:t>Contoso Bank</a:t>
            </a:r>
          </a:p>
        </p:txBody>
      </p:sp>
    </p:spTree>
    <p:extLst>
      <p:ext uri="{BB962C8B-B14F-4D97-AF65-F5344CB8AC3E}">
        <p14:creationId xmlns:p14="http://schemas.microsoft.com/office/powerpoint/2010/main" val="1342920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While Daniela is speaking to Megan regarding a card loan options, another potential customer, Chris Naidoo also wants to clarify a few questions around car loan fees and submits a chat request on Contoso Banking’s mobile app.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2" y="550800"/>
            <a:ext cx="9870262" cy="5745597"/>
          </a:xfrm>
          <a:prstGeom prst="rect">
            <a:avLst/>
          </a:prstGeom>
        </p:spPr>
      </p:pic>
    </p:spTree>
    <p:extLst>
      <p:ext uri="{BB962C8B-B14F-4D97-AF65-F5344CB8AC3E}">
        <p14:creationId xmlns:p14="http://schemas.microsoft.com/office/powerpoint/2010/main" val="888216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Since Daniela is available to support more customers in parallel, she accepts the chat request. An adaptive card appears which shows both Megan and Chris’s chat history, while clearly highlighting the selected customer for chatting.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2" y="550800"/>
            <a:ext cx="9870262" cy="5745596"/>
          </a:xfrm>
          <a:prstGeom prst="rect">
            <a:avLst/>
          </a:prstGeom>
        </p:spPr>
      </p:pic>
    </p:spTree>
    <p:extLst>
      <p:ext uri="{BB962C8B-B14F-4D97-AF65-F5344CB8AC3E}">
        <p14:creationId xmlns:p14="http://schemas.microsoft.com/office/powerpoint/2010/main" val="28842337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can switch easily between chatting with Chris and Megan by clicking on their respective buttons. Any chat messages sent by Daniela will be sent to the currently selected customer.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3" y="550800"/>
            <a:ext cx="9870260" cy="5745596"/>
          </a:xfrm>
          <a:prstGeom prst="rect">
            <a:avLst/>
          </a:prstGeom>
        </p:spPr>
      </p:pic>
    </p:spTree>
    <p:extLst>
      <p:ext uri="{BB962C8B-B14F-4D97-AF65-F5344CB8AC3E}">
        <p14:creationId xmlns:p14="http://schemas.microsoft.com/office/powerpoint/2010/main" val="1389124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chat conversations go longer, Daniela can expand chat to open a task module with the entire chat history with the customer. Daniela can also use the text box in this view to continue chatting with Megan.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3" y="550800"/>
            <a:ext cx="9870260" cy="5745595"/>
          </a:xfrm>
          <a:prstGeom prst="rect">
            <a:avLst/>
          </a:prstGeom>
        </p:spPr>
      </p:pic>
    </p:spTree>
    <p:extLst>
      <p:ext uri="{BB962C8B-B14F-4D97-AF65-F5344CB8AC3E}">
        <p14:creationId xmlns:p14="http://schemas.microsoft.com/office/powerpoint/2010/main" val="2481655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Once Daniela gets enough information from the customer from chat, if the customer wishes, Daniela can continue rest of the discussions over a call where she can share more information with the customer.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3" y="550800"/>
            <a:ext cx="9870259" cy="5745595"/>
          </a:xfrm>
          <a:prstGeom prst="rect">
            <a:avLst/>
          </a:prstGeom>
        </p:spPr>
      </p:pic>
    </p:spTree>
    <p:extLst>
      <p:ext uri="{BB962C8B-B14F-4D97-AF65-F5344CB8AC3E}">
        <p14:creationId xmlns:p14="http://schemas.microsoft.com/office/powerpoint/2010/main" val="2952566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proposes a few slots for scheduling the meeting as per availability in Daniela’s calendar and preferences provided by Megan, if any.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3" y="550800"/>
            <a:ext cx="9870259" cy="5745594"/>
          </a:xfrm>
          <a:prstGeom prst="rect">
            <a:avLst/>
          </a:prstGeom>
        </p:spPr>
      </p:pic>
    </p:spTree>
    <p:extLst>
      <p:ext uri="{BB962C8B-B14F-4D97-AF65-F5344CB8AC3E}">
        <p14:creationId xmlns:p14="http://schemas.microsoft.com/office/powerpoint/2010/main" val="845739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may also choose to meet immediately with the customer. In this case, since the customer Megan wants an immediate response and clarification, Daniela schedules a call.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4" y="550800"/>
            <a:ext cx="9870257" cy="5745594"/>
          </a:xfrm>
          <a:prstGeom prst="rect">
            <a:avLst/>
          </a:prstGeom>
        </p:spPr>
      </p:pic>
    </p:spTree>
    <p:extLst>
      <p:ext uri="{BB962C8B-B14F-4D97-AF65-F5344CB8AC3E}">
        <p14:creationId xmlns:p14="http://schemas.microsoft.com/office/powerpoint/2010/main" val="486422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schedules a meeting with Megan a</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grpSp>
        <p:nvGrpSpPr>
          <p:cNvPr id="5" name="Group 4">
            <a:extLst>
              <a:ext uri="{FF2B5EF4-FFF2-40B4-BE49-F238E27FC236}">
                <a16:creationId xmlns:a16="http://schemas.microsoft.com/office/drawing/2014/main" id="{0E1BD8EF-5EE4-4D5F-9DE0-96DD803EE40C}"/>
              </a:ext>
            </a:extLst>
          </p:cNvPr>
          <p:cNvGrpSpPr/>
          <p:nvPr/>
        </p:nvGrpSpPr>
        <p:grpSpPr>
          <a:xfrm>
            <a:off x="1162804" y="550800"/>
            <a:ext cx="9870257" cy="5745593"/>
            <a:chOff x="1162804" y="550800"/>
            <a:chExt cx="9870257" cy="5745593"/>
          </a:xfrm>
        </p:grpSpPr>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4" y="550800"/>
              <a:ext cx="9870257" cy="5745593"/>
            </a:xfrm>
            <a:prstGeom prst="rect">
              <a:avLst/>
            </a:prstGeom>
          </p:spPr>
        </p:pic>
        <p:sp>
          <p:nvSpPr>
            <p:cNvPr id="2" name="Rectangle 1">
              <a:extLst>
                <a:ext uri="{FF2B5EF4-FFF2-40B4-BE49-F238E27FC236}">
                  <a16:creationId xmlns:a16="http://schemas.microsoft.com/office/drawing/2014/main" id="{D4F12CD8-C791-4DC0-AFDA-9AA2A8417D4A}"/>
                </a:ext>
              </a:extLst>
            </p:cNvPr>
            <p:cNvSpPr/>
            <p:nvPr/>
          </p:nvSpPr>
          <p:spPr bwMode="auto">
            <a:xfrm>
              <a:off x="3778898" y="3657600"/>
              <a:ext cx="2901820" cy="3079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7540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677382"/>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Daniela Mandera, Banking Relationship Manager</a:t>
            </a:r>
          </a:p>
          <a:p>
            <a:r>
              <a:rPr lang="en-US" sz="1600" dirty="0">
                <a:latin typeface="Segoe UI Semilight" panose="020B0402040204020203" pitchFamily="34" charset="0"/>
                <a:cs typeface="Segoe UI Semilight" panose="020B0402040204020203" pitchFamily="34" charset="0"/>
              </a:rPr>
              <a:t>Daniela is a relationship manager at Contoso Banking. She is one of the top performers in the organization. She is excellent at customer relationship management and people skills. One of the primary challenges she faces is maintaining logs of her customer interactions in multiple tools and platforms.</a:t>
            </a:r>
          </a:p>
        </p:txBody>
      </p:sp>
      <p:sp>
        <p:nvSpPr>
          <p:cNvPr id="9" name="Oval 8">
            <a:extLst>
              <a:ext uri="{FF2B5EF4-FFF2-40B4-BE49-F238E27FC236}">
                <a16:creationId xmlns:a16="http://schemas.microsoft.com/office/drawing/2014/main" id="{EF9D1A3F-1D2B-4FDD-B526-7A09F2D02539}"/>
              </a:ext>
            </a:extLst>
          </p:cNvPr>
          <p:cNvSpPr/>
          <p:nvPr/>
        </p:nvSpPr>
        <p:spPr>
          <a:xfrm>
            <a:off x="791736" y="1976284"/>
            <a:ext cx="903249" cy="903249"/>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703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During the call, the app provides basic information about the customer to Daniela to help her provide loan offers that will be relevant to the customer. In addition, it also shows loan offers available for various categories of cars for Daniela to refer during pitching.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5" y="550800"/>
            <a:ext cx="9870255" cy="5745593"/>
          </a:xfrm>
          <a:prstGeom prst="rect">
            <a:avLst/>
          </a:prstGeom>
        </p:spPr>
      </p:pic>
    </p:spTree>
    <p:extLst>
      <p:ext uri="{BB962C8B-B14F-4D97-AF65-F5344CB8AC3E}">
        <p14:creationId xmlns:p14="http://schemas.microsoft.com/office/powerpoint/2010/main" val="2898731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Even outside calls, the app provides curated and customized talk track depending on the type of queries that come from customers. Daniela can refer to the talk track while chatting with customers.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5" y="550800"/>
            <a:ext cx="9870255" cy="5745592"/>
          </a:xfrm>
          <a:prstGeom prst="rect">
            <a:avLst/>
          </a:prstGeom>
        </p:spPr>
      </p:pic>
    </p:spTree>
    <p:extLst>
      <p:ext uri="{BB962C8B-B14F-4D97-AF65-F5344CB8AC3E}">
        <p14:creationId xmlns:p14="http://schemas.microsoft.com/office/powerpoint/2010/main" val="4019294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Clicking on the talk track opens a task module with overview of various loan options available for the particular customer. Daniela can pick and choose that best matches the customer need.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6" y="550800"/>
            <a:ext cx="9870253" cy="5745592"/>
          </a:xfrm>
          <a:prstGeom prst="rect">
            <a:avLst/>
          </a:prstGeom>
        </p:spPr>
      </p:pic>
    </p:spTree>
    <p:extLst>
      <p:ext uri="{BB962C8B-B14F-4D97-AF65-F5344CB8AC3E}">
        <p14:creationId xmlns:p14="http://schemas.microsoft.com/office/powerpoint/2010/main" val="2888700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If there are specific offers, discounts that the customer qualifies for, the app also provides Daniela with that information. This allows Daniela to have a more personalized conversation with Megan.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6" y="550800"/>
            <a:ext cx="9870253" cy="5745591"/>
          </a:xfrm>
          <a:prstGeom prst="rect">
            <a:avLst/>
          </a:prstGeom>
        </p:spPr>
      </p:pic>
    </p:spTree>
    <p:extLst>
      <p:ext uri="{BB962C8B-B14F-4D97-AF65-F5344CB8AC3E}">
        <p14:creationId xmlns:p14="http://schemas.microsoft.com/office/powerpoint/2010/main" val="87245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can have up to 5 parallel conversations with different customers at a time using the app. The card updates to show unread messages for each customer chat allowing Daniela to switch to customers who are waiting for responses.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6" y="550800"/>
            <a:ext cx="9870252" cy="5745591"/>
          </a:xfrm>
          <a:prstGeom prst="rect">
            <a:avLst/>
          </a:prstGeom>
        </p:spPr>
      </p:pic>
    </p:spTree>
    <p:extLst>
      <p:ext uri="{BB962C8B-B14F-4D97-AF65-F5344CB8AC3E}">
        <p14:creationId xmlns:p14="http://schemas.microsoft.com/office/powerpoint/2010/main" val="38725184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Alternatively, the app can also be configured to work in channel scope where the customer conversations are visible for all </a:t>
            </a:r>
            <a:r>
              <a:rPr lang="en-IN" sz="1200" dirty="0" err="1">
                <a:gradFill>
                  <a:gsLst>
                    <a:gs pos="2917">
                      <a:schemeClr val="tx1"/>
                    </a:gs>
                    <a:gs pos="30000">
                      <a:schemeClr val="tx1"/>
                    </a:gs>
                  </a:gsLst>
                  <a:lin ang="5400000" scaled="0"/>
                </a:gradFill>
              </a:rPr>
              <a:t>RMs.</a:t>
            </a:r>
            <a:r>
              <a:rPr lang="en-IN" sz="1200" dirty="0">
                <a:gradFill>
                  <a:gsLst>
                    <a:gs pos="2917">
                      <a:schemeClr val="tx1"/>
                    </a:gs>
                    <a:gs pos="30000">
                      <a:schemeClr val="tx1"/>
                    </a:gs>
                  </a:gsLst>
                  <a:lin ang="5400000" scaled="0"/>
                </a:gradFill>
              </a:rPr>
              <a:t> RMs can collaborate to provide responses to open chat requests to any customer which is key during training phases.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2806" y="550800"/>
            <a:ext cx="9870252" cy="5745590"/>
          </a:xfrm>
          <a:prstGeom prst="rect">
            <a:avLst/>
          </a:prstGeom>
        </p:spPr>
      </p:pic>
    </p:spTree>
    <p:extLst>
      <p:ext uri="{BB962C8B-B14F-4D97-AF65-F5344CB8AC3E}">
        <p14:creationId xmlns:p14="http://schemas.microsoft.com/office/powerpoint/2010/main" val="6970462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2954655"/>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u="sng" dirty="0">
                <a:solidFill>
                  <a:schemeClr val="dk1"/>
                </a:solidFill>
              </a:rPr>
              <a:t>Personal Scoped App</a:t>
            </a:r>
            <a:r>
              <a:rPr lang="en-IN" sz="1200" b="1" dirty="0">
                <a:solidFill>
                  <a:schemeClr val="dk1"/>
                </a:solidFill>
              </a:rPr>
              <a:t> </a:t>
            </a:r>
            <a:r>
              <a:rPr lang="en-IN" sz="1200" dirty="0">
                <a:solidFill>
                  <a:schemeClr val="dk1"/>
                </a:solidFill>
              </a:rPr>
              <a:t>The app is defined to be predominantly personal scoped app with a bot to maintain privacy. </a:t>
            </a:r>
          </a:p>
          <a:p>
            <a:pPr marL="536575" lvl="2" indent="-285750">
              <a:spcAft>
                <a:spcPts val="1200"/>
              </a:spcAft>
              <a:buFont typeface="Courier New" panose="02070309020205020404" pitchFamily="49" charset="0"/>
              <a:buChar char="o"/>
            </a:pPr>
            <a:r>
              <a:rPr lang="en-IN" sz="1200" dirty="0">
                <a:solidFill>
                  <a:schemeClr val="dk1"/>
                </a:solidFill>
              </a:rPr>
              <a:t>Personal Bot – Personal bot acts as a bridge between the RM on Teams and the customer on a client platform such as client mobile app / Messenger or other chat platforms. </a:t>
            </a:r>
          </a:p>
          <a:p>
            <a:pPr marL="536575" lvl="2" indent="-285750">
              <a:spcAft>
                <a:spcPts val="1200"/>
              </a:spcAft>
              <a:buFont typeface="Courier New" panose="02070309020205020404" pitchFamily="49" charset="0"/>
              <a:buChar char="o"/>
            </a:pPr>
            <a:r>
              <a:rPr lang="en-IN" sz="1200" dirty="0">
                <a:solidFill>
                  <a:schemeClr val="dk1"/>
                </a:solidFill>
              </a:rPr>
              <a:t>The bot makes use of </a:t>
            </a:r>
            <a:r>
              <a:rPr lang="en-IN" sz="1200" dirty="0">
                <a:solidFill>
                  <a:schemeClr val="dk1"/>
                </a:solidFill>
                <a:hlinkClick r:id="rId3"/>
              </a:rPr>
              <a:t>Bot Framework Channels</a:t>
            </a:r>
            <a:r>
              <a:rPr lang="en-IN" sz="1200" dirty="0">
                <a:solidFill>
                  <a:schemeClr val="dk1"/>
                </a:solidFill>
              </a:rPr>
              <a:t> to connect two parties interacting via two different channels. Microsoft Bot Framework supports interworking of multiple channels </a:t>
            </a:r>
          </a:p>
          <a:p>
            <a:pPr marL="265113" lvl="1" indent="-171450">
              <a:spcAft>
                <a:spcPts val="1200"/>
              </a:spcAft>
              <a:buFont typeface="Arial" panose="020B0604020202020204" pitchFamily="34" charset="0"/>
              <a:buChar char="•"/>
            </a:pPr>
            <a:r>
              <a:rPr lang="en-IN" sz="1200" b="1" dirty="0">
                <a:solidFill>
                  <a:schemeClr val="dk1"/>
                </a:solidFill>
              </a:rPr>
              <a:t>Channel Scope (Optional): </a:t>
            </a:r>
            <a:r>
              <a:rPr lang="en-IN" sz="1200" dirty="0">
                <a:solidFill>
                  <a:schemeClr val="dk1"/>
                </a:solidFill>
              </a:rPr>
              <a:t>The last screen also represents a possible approach of implementing the RM &lt;-&gt; customer chat experience in channel scope as threaded messages. Visual complexity in adaptive card is lower as channels allow for threaded messages. However, all customer conversations are visible to all RMs and members of the Team / Channel. </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431435"/>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dirty="0">
                <a:solidFill>
                  <a:schemeClr val="dk1"/>
                </a:solidFill>
                <a:hlinkClick r:id="rId4"/>
              </a:rPr>
              <a:t>Proactive Messages</a:t>
            </a:r>
            <a:r>
              <a:rPr lang="en-IN" sz="1200" b="1" dirty="0">
                <a:solidFill>
                  <a:schemeClr val="dk1"/>
                </a:solidFill>
              </a:rPr>
              <a:t> </a:t>
            </a:r>
            <a:r>
              <a:rPr lang="en-IN" sz="1200" dirty="0">
                <a:solidFill>
                  <a:schemeClr val="dk1"/>
                </a:solidFill>
              </a:rPr>
              <a:t>are sent to RMs whenever a customer initiates a chat request to speak to an RM</a:t>
            </a:r>
          </a:p>
          <a:p>
            <a:pPr marL="265113" lvl="1" indent="-171450">
              <a:spcAft>
                <a:spcPts val="1200"/>
              </a:spcAft>
              <a:buFont typeface="Arial" panose="020B0604020202020204" pitchFamily="34" charset="0"/>
              <a:buChar char="•"/>
            </a:pPr>
            <a:r>
              <a:rPr lang="en-IN" sz="1200" b="1" dirty="0">
                <a:solidFill>
                  <a:schemeClr val="dk1"/>
                </a:solidFill>
                <a:hlinkClick r:id="rId5"/>
              </a:rPr>
              <a:t>Card refreshes</a:t>
            </a:r>
            <a:r>
              <a:rPr lang="en-IN" sz="1200" b="1" dirty="0">
                <a:solidFill>
                  <a:schemeClr val="dk1"/>
                </a:solidFill>
              </a:rPr>
              <a:t> </a:t>
            </a:r>
            <a:r>
              <a:rPr lang="en-IN" sz="1200" dirty="0">
                <a:solidFill>
                  <a:schemeClr val="dk1"/>
                </a:solidFill>
              </a:rPr>
              <a:t>are used extensively to refresh same card when a new customer reply comes through or after an RM accepts an additional chat request. Since conversations are going to be multi-turn and between multiple customers at a time, it is imperative that the RM doesn’t get spammed with multiple cards for each reply. </a:t>
            </a:r>
          </a:p>
          <a:p>
            <a:pPr marL="265113" lvl="1" indent="-171450">
              <a:spcAft>
                <a:spcPts val="1200"/>
              </a:spcAft>
              <a:buFont typeface="Arial" panose="020B0604020202020204" pitchFamily="34" charset="0"/>
              <a:buChar char="•"/>
            </a:pPr>
            <a:r>
              <a:rPr lang="en-IN" sz="1200" b="1" dirty="0">
                <a:solidFill>
                  <a:schemeClr val="dk1"/>
                </a:solidFill>
                <a:hlinkClick r:id="rId6"/>
              </a:rPr>
              <a:t>Meeting Extensibility</a:t>
            </a:r>
            <a:r>
              <a:rPr lang="en-IN" sz="1200" b="1" dirty="0">
                <a:solidFill>
                  <a:schemeClr val="dk1"/>
                </a:solidFill>
              </a:rPr>
              <a:t> </a:t>
            </a:r>
            <a:r>
              <a:rPr lang="en-IN" sz="1200" dirty="0">
                <a:solidFill>
                  <a:schemeClr val="dk1"/>
                </a:solidFill>
              </a:rPr>
              <a:t>plays a key role when a text chat gets escalated into a Teams call for further information. With the app showing information right on meeting side panel, RM is empowered to provide accurate and relevant info instantly to customers.</a:t>
            </a: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3246DF-44EE-4A01-AFD6-18C9E17F3F0F}"/>
              </a:ext>
            </a:extLst>
          </p:cNvPr>
          <p:cNvGrpSpPr/>
          <p:nvPr/>
        </p:nvGrpSpPr>
        <p:grpSpPr>
          <a:xfrm>
            <a:off x="381696" y="5536613"/>
            <a:ext cx="11470219" cy="928747"/>
            <a:chOff x="426424" y="5513495"/>
            <a:chExt cx="11470219" cy="928747"/>
          </a:xfrm>
        </p:grpSpPr>
        <p:sp>
          <p:nvSpPr>
            <p:cNvPr id="3" name="Rectangle 2">
              <a:extLst>
                <a:ext uri="{FF2B5EF4-FFF2-40B4-BE49-F238E27FC236}">
                  <a16:creationId xmlns:a16="http://schemas.microsoft.com/office/drawing/2014/main" id="{8654143E-94A4-496B-A9BD-A4B300CC62C6}"/>
                </a:ext>
              </a:extLst>
            </p:cNvPr>
            <p:cNvSpPr/>
            <p:nvPr/>
          </p:nvSpPr>
          <p:spPr bwMode="auto">
            <a:xfrm>
              <a:off x="471152" y="5660646"/>
              <a:ext cx="11425491" cy="781596"/>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4D2F3A2-2F05-4033-8D9E-75903BF3BDFC}"/>
                </a:ext>
              </a:extLst>
            </p:cNvPr>
            <p:cNvSpPr txBox="1"/>
            <p:nvPr/>
          </p:nvSpPr>
          <p:spPr>
            <a:xfrm>
              <a:off x="5380386" y="5513495"/>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6649C01A-1296-4825-9573-6F2965621286}"/>
                </a:ext>
              </a:extLst>
            </p:cNvPr>
            <p:cNvSpPr txBox="1"/>
            <p:nvPr/>
          </p:nvSpPr>
          <p:spPr>
            <a:xfrm>
              <a:off x="426424" y="5836401"/>
              <a:ext cx="11425491" cy="538609"/>
            </a:xfrm>
            <a:prstGeom prst="rect">
              <a:avLst/>
            </a:prstGeom>
            <a:noFill/>
          </p:spPr>
          <p:txBody>
            <a:bodyPr wrap="square">
              <a:spAutoFit/>
            </a:bodyPr>
            <a:lstStyle/>
            <a:p>
              <a:pPr marL="265113" lvl="1" indent="-171450">
                <a:spcAft>
                  <a:spcPts val="600"/>
                </a:spcAft>
                <a:buFont typeface="Arial" panose="020B0604020202020204" pitchFamily="34" charset="0"/>
                <a:buChar char="•"/>
              </a:pPr>
              <a:r>
                <a:rPr lang="en-IN" sz="1200" dirty="0">
                  <a:solidFill>
                    <a:schemeClr val="dk1"/>
                  </a:solidFill>
                </a:rPr>
                <a:t>The app uses </a:t>
              </a:r>
              <a:r>
                <a:rPr lang="en-IN" sz="1200" dirty="0">
                  <a:solidFill>
                    <a:schemeClr val="dk1"/>
                  </a:solidFill>
                  <a:hlinkClick r:id="rId7"/>
                </a:rPr>
                <a:t>Create Event</a:t>
              </a:r>
              <a:r>
                <a:rPr lang="en-IN" sz="1200" dirty="0">
                  <a:solidFill>
                    <a:schemeClr val="dk1"/>
                  </a:solidFill>
                </a:rPr>
                <a:t> Graph API to create Teams calls between leads and RMs and Calendar Graph APIs to read and show calendar events</a:t>
              </a:r>
            </a:p>
            <a:p>
              <a:pPr marL="265113" lvl="1" indent="-171450">
                <a:spcAft>
                  <a:spcPts val="600"/>
                </a:spcAft>
                <a:buFont typeface="Arial" panose="020B0604020202020204" pitchFamily="34" charset="0"/>
                <a:buChar char="•"/>
              </a:pPr>
              <a:r>
                <a:rPr lang="en-IN" sz="1200" dirty="0">
                  <a:solidFill>
                    <a:schemeClr val="dk1"/>
                  </a:solidFill>
                </a:rPr>
                <a:t>App makes use of </a:t>
              </a:r>
              <a:r>
                <a:rPr lang="en-IN" sz="1200" dirty="0">
                  <a:solidFill>
                    <a:schemeClr val="dk1"/>
                  </a:solidFill>
                  <a:hlinkClick r:id="rId8"/>
                </a:rPr>
                <a:t>Presence</a:t>
              </a:r>
              <a:r>
                <a:rPr lang="en-IN" sz="1200" dirty="0">
                  <a:solidFill>
                    <a:schemeClr val="dk1"/>
                  </a:solidFill>
                </a:rPr>
                <a:t> Graph API to assign incoming chat requests to RMs who are available at the time of request. </a:t>
              </a:r>
            </a:p>
          </p:txBody>
        </p:sp>
      </p:grpSp>
      <p:sp>
        <p:nvSpPr>
          <p:cNvPr id="10" name="Title 8">
            <a:extLst>
              <a:ext uri="{FF2B5EF4-FFF2-40B4-BE49-F238E27FC236}">
                <a16:creationId xmlns:a16="http://schemas.microsoft.com/office/drawing/2014/main" id="{D0DA753D-81BB-4B47-AF90-2990897AA2A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spTree>
    <p:extLst>
      <p:ext uri="{BB962C8B-B14F-4D97-AF65-F5344CB8AC3E}">
        <p14:creationId xmlns:p14="http://schemas.microsoft.com/office/powerpoint/2010/main" val="3774401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Solution Architecture</a:t>
            </a:r>
          </a:p>
        </p:txBody>
      </p:sp>
      <p:sp>
        <p:nvSpPr>
          <p:cNvPr id="2" name="Title 8">
            <a:extLst>
              <a:ext uri="{FF2B5EF4-FFF2-40B4-BE49-F238E27FC236}">
                <a16:creationId xmlns:a16="http://schemas.microsoft.com/office/drawing/2014/main" id="{388F36C3-320E-437E-999F-ADB9581E012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B2C Chat </a:t>
            </a:r>
            <a:r>
              <a:rPr lang="en-IN" sz="1050" spc="0" dirty="0" err="1">
                <a:ln>
                  <a:noFill/>
                </a:ln>
                <a:latin typeface="+mn-lt"/>
                <a:cs typeface="Segoe UI Light" panose="020B0502040204020203" pitchFamily="34" charset="0"/>
              </a:rPr>
              <a:t>Center</a:t>
            </a:r>
            <a:endParaRPr lang="en-IN" sz="1050" spc="0" dirty="0">
              <a:ln>
                <a:noFill/>
              </a:ln>
              <a:latin typeface="+mn-lt"/>
              <a:cs typeface="Segoe UI Light" panose="020B0502040204020203" pitchFamily="34" charset="0"/>
            </a:endParaRPr>
          </a:p>
        </p:txBody>
      </p:sp>
      <p:sp>
        <p:nvSpPr>
          <p:cNvPr id="44" name="Rectangle 43">
            <a:extLst>
              <a:ext uri="{FF2B5EF4-FFF2-40B4-BE49-F238E27FC236}">
                <a16:creationId xmlns:a16="http://schemas.microsoft.com/office/drawing/2014/main" id="{D6583977-5F2F-42A5-92A2-BE4AAF408A88}"/>
              </a:ext>
            </a:extLst>
          </p:cNvPr>
          <p:cNvSpPr/>
          <p:nvPr/>
        </p:nvSpPr>
        <p:spPr bwMode="auto">
          <a:xfrm>
            <a:off x="3526347" y="5832075"/>
            <a:ext cx="4464109" cy="919058"/>
          </a:xfrm>
          <a:prstGeom prst="rect">
            <a:avLst/>
          </a:prstGeom>
          <a:solidFill>
            <a:schemeClr val="bg1">
              <a:lumMod val="9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Graphic 44" descr="User">
            <a:extLst>
              <a:ext uri="{FF2B5EF4-FFF2-40B4-BE49-F238E27FC236}">
                <a16:creationId xmlns:a16="http://schemas.microsoft.com/office/drawing/2014/main" id="{F3E2C592-B5F2-4E19-8EC7-EC24BFB44F9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7755" y="2842207"/>
            <a:ext cx="516155" cy="516155"/>
          </a:xfrm>
          <a:prstGeom prst="rect">
            <a:avLst/>
          </a:prstGeom>
        </p:spPr>
      </p:pic>
      <p:pic>
        <p:nvPicPr>
          <p:cNvPr id="46" name="Picture 45">
            <a:extLst>
              <a:ext uri="{FF2B5EF4-FFF2-40B4-BE49-F238E27FC236}">
                <a16:creationId xmlns:a16="http://schemas.microsoft.com/office/drawing/2014/main" id="{EF588290-555E-4575-BCE1-EA6410B95A72}"/>
              </a:ext>
            </a:extLst>
          </p:cNvPr>
          <p:cNvPicPr>
            <a:picLocks noChangeAspect="1"/>
          </p:cNvPicPr>
          <p:nvPr/>
        </p:nvPicPr>
        <p:blipFill>
          <a:blip r:embed="rId5"/>
          <a:stretch>
            <a:fillRect/>
          </a:stretch>
        </p:blipFill>
        <p:spPr>
          <a:xfrm>
            <a:off x="1776509" y="2864540"/>
            <a:ext cx="523875" cy="471488"/>
          </a:xfrm>
          <a:prstGeom prst="rect">
            <a:avLst/>
          </a:prstGeom>
        </p:spPr>
      </p:pic>
      <p:sp>
        <p:nvSpPr>
          <p:cNvPr id="52" name="TextBox 51">
            <a:extLst>
              <a:ext uri="{FF2B5EF4-FFF2-40B4-BE49-F238E27FC236}">
                <a16:creationId xmlns:a16="http://schemas.microsoft.com/office/drawing/2014/main" id="{4BFA24D0-89C8-4206-A0C0-9C6F13E830BC}"/>
              </a:ext>
            </a:extLst>
          </p:cNvPr>
          <p:cNvSpPr txBox="1"/>
          <p:nvPr/>
        </p:nvSpPr>
        <p:spPr>
          <a:xfrm>
            <a:off x="351849" y="3310938"/>
            <a:ext cx="947965" cy="377402"/>
          </a:xfrm>
          <a:prstGeom prst="rect">
            <a:avLst/>
          </a:prstGeom>
          <a:noFill/>
        </p:spPr>
        <p:txBody>
          <a:bodyPr wrap="square" lIns="36000" tIns="36000" rIns="36000" bIns="36000" rtlCol="0">
            <a:spAutoFit/>
          </a:bodyPr>
          <a:lstStyle/>
          <a:p>
            <a:pPr algn="ctr">
              <a:lnSpc>
                <a:spcPct val="90000"/>
              </a:lnSpc>
              <a:spcAft>
                <a:spcPts val="200"/>
              </a:spcAft>
            </a:pPr>
            <a:r>
              <a:rPr lang="en-IN" sz="1100" dirty="0">
                <a:gradFill>
                  <a:gsLst>
                    <a:gs pos="2917">
                      <a:schemeClr val="tx1"/>
                    </a:gs>
                    <a:gs pos="30000">
                      <a:schemeClr val="tx1"/>
                    </a:gs>
                  </a:gsLst>
                  <a:lin ang="5400000" scaled="0"/>
                </a:gradFill>
              </a:rPr>
              <a:t>Relationship Manager</a:t>
            </a:r>
          </a:p>
        </p:txBody>
      </p:sp>
      <p:cxnSp>
        <p:nvCxnSpPr>
          <p:cNvPr id="53" name="Straight Arrow Connector 52">
            <a:extLst>
              <a:ext uri="{FF2B5EF4-FFF2-40B4-BE49-F238E27FC236}">
                <a16:creationId xmlns:a16="http://schemas.microsoft.com/office/drawing/2014/main" id="{72D07F1E-EC76-44DE-AFBA-5198B0FB28E0}"/>
              </a:ext>
            </a:extLst>
          </p:cNvPr>
          <p:cNvCxnSpPr>
            <a:cxnSpLocks/>
            <a:stCxn id="45" idx="3"/>
            <a:endCxn id="46" idx="1"/>
          </p:cNvCxnSpPr>
          <p:nvPr/>
        </p:nvCxnSpPr>
        <p:spPr>
          <a:xfrm flipV="1">
            <a:off x="1083910" y="3100284"/>
            <a:ext cx="692599"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5BF0629-CAE4-412C-9A07-4A922CFC7199}"/>
              </a:ext>
            </a:extLst>
          </p:cNvPr>
          <p:cNvSpPr txBox="1"/>
          <p:nvPr/>
        </p:nvSpPr>
        <p:spPr>
          <a:xfrm>
            <a:off x="1647323" y="3344702"/>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grpSp>
        <p:nvGrpSpPr>
          <p:cNvPr id="55" name="Group 54">
            <a:extLst>
              <a:ext uri="{FF2B5EF4-FFF2-40B4-BE49-F238E27FC236}">
                <a16:creationId xmlns:a16="http://schemas.microsoft.com/office/drawing/2014/main" id="{0E5FFF99-0BDB-4C38-B456-687FC918C717}"/>
              </a:ext>
            </a:extLst>
          </p:cNvPr>
          <p:cNvGrpSpPr/>
          <p:nvPr/>
        </p:nvGrpSpPr>
        <p:grpSpPr>
          <a:xfrm>
            <a:off x="10931618" y="2779340"/>
            <a:ext cx="977694" cy="777399"/>
            <a:chOff x="343847" y="5236669"/>
            <a:chExt cx="977694" cy="777399"/>
          </a:xfrm>
        </p:grpSpPr>
        <p:pic>
          <p:nvPicPr>
            <p:cNvPr id="56" name="Graphic 55" descr="User">
              <a:extLst>
                <a:ext uri="{FF2B5EF4-FFF2-40B4-BE49-F238E27FC236}">
                  <a16:creationId xmlns:a16="http://schemas.microsoft.com/office/drawing/2014/main" id="{7161AAA8-7AE9-42AF-94ED-5C80731E66A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4617" y="5236669"/>
              <a:ext cx="517202" cy="517202"/>
            </a:xfrm>
            <a:prstGeom prst="rect">
              <a:avLst/>
            </a:prstGeom>
          </p:spPr>
        </p:pic>
        <p:sp>
          <p:nvSpPr>
            <p:cNvPr id="57" name="TextBox 56">
              <a:extLst>
                <a:ext uri="{FF2B5EF4-FFF2-40B4-BE49-F238E27FC236}">
                  <a16:creationId xmlns:a16="http://schemas.microsoft.com/office/drawing/2014/main" id="{63AC1072-CFE0-4521-B1B1-58878C0DCEF2}"/>
                </a:ext>
              </a:extLst>
            </p:cNvPr>
            <p:cNvSpPr txBox="1"/>
            <p:nvPr/>
          </p:nvSpPr>
          <p:spPr>
            <a:xfrm>
              <a:off x="343847" y="5775166"/>
              <a:ext cx="977694"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VC Requester</a:t>
              </a:r>
            </a:p>
          </p:txBody>
        </p:sp>
      </p:grpSp>
      <p:grpSp>
        <p:nvGrpSpPr>
          <p:cNvPr id="58" name="Group 57">
            <a:extLst>
              <a:ext uri="{FF2B5EF4-FFF2-40B4-BE49-F238E27FC236}">
                <a16:creationId xmlns:a16="http://schemas.microsoft.com/office/drawing/2014/main" id="{1B785445-9472-43DD-9F00-6021A7C56B68}"/>
              </a:ext>
            </a:extLst>
          </p:cNvPr>
          <p:cNvGrpSpPr/>
          <p:nvPr/>
        </p:nvGrpSpPr>
        <p:grpSpPr>
          <a:xfrm>
            <a:off x="9547785" y="3841058"/>
            <a:ext cx="1770219" cy="746805"/>
            <a:chOff x="1549534" y="4547967"/>
            <a:chExt cx="1770219" cy="746805"/>
          </a:xfrm>
        </p:grpSpPr>
        <p:sp>
          <p:nvSpPr>
            <p:cNvPr id="59" name="TextBox 58">
              <a:extLst>
                <a:ext uri="{FF2B5EF4-FFF2-40B4-BE49-F238E27FC236}">
                  <a16:creationId xmlns:a16="http://schemas.microsoft.com/office/drawing/2014/main" id="{4AE8213E-5583-414D-865A-2BFBF260AD52}"/>
                </a:ext>
              </a:extLst>
            </p:cNvPr>
            <p:cNvSpPr txBox="1"/>
            <p:nvPr/>
          </p:nvSpPr>
          <p:spPr>
            <a:xfrm>
              <a:off x="1549534" y="5055870"/>
              <a:ext cx="1770219" cy="238902"/>
            </a:xfrm>
            <a:prstGeom prst="rect">
              <a:avLst/>
            </a:prstGeom>
            <a:noFill/>
          </p:spPr>
          <p:txBody>
            <a:bodyPr wrap="none" lIns="36000" tIns="36000" rIns="36000" bIns="36000" rtlCol="0">
              <a:spAutoFit/>
            </a:bodyPr>
            <a:lstStyle/>
            <a:p>
              <a:pPr>
                <a:lnSpc>
                  <a:spcPct val="90000"/>
                </a:lnSpc>
                <a:spcAft>
                  <a:spcPts val="200"/>
                </a:spcAft>
              </a:pPr>
              <a:r>
                <a:rPr lang="en-IN" sz="1200" dirty="0">
                  <a:gradFill>
                    <a:gsLst>
                      <a:gs pos="2917">
                        <a:schemeClr val="tx1"/>
                      </a:gs>
                      <a:gs pos="30000">
                        <a:schemeClr val="tx1"/>
                      </a:gs>
                    </a:gsLst>
                    <a:lin ang="5400000" scaled="0"/>
                  </a:gradFill>
                </a:rPr>
                <a:t>Website / Consumer App</a:t>
              </a:r>
            </a:p>
          </p:txBody>
        </p:sp>
        <p:pic>
          <p:nvPicPr>
            <p:cNvPr id="60" name="Picture 59">
              <a:extLst>
                <a:ext uri="{FF2B5EF4-FFF2-40B4-BE49-F238E27FC236}">
                  <a16:creationId xmlns:a16="http://schemas.microsoft.com/office/drawing/2014/main" id="{DBC5BA32-46A7-450B-AE63-B97F1B3E688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66318" y="4547967"/>
              <a:ext cx="585858" cy="517203"/>
            </a:xfrm>
            <a:prstGeom prst="rect">
              <a:avLst/>
            </a:prstGeom>
          </p:spPr>
        </p:pic>
      </p:grpSp>
      <p:pic>
        <p:nvPicPr>
          <p:cNvPr id="61" name="Picture 60">
            <a:extLst>
              <a:ext uri="{FF2B5EF4-FFF2-40B4-BE49-F238E27FC236}">
                <a16:creationId xmlns:a16="http://schemas.microsoft.com/office/drawing/2014/main" id="{3F14D834-0A9D-48EE-B757-624711960888}"/>
              </a:ext>
            </a:extLst>
          </p:cNvPr>
          <p:cNvPicPr>
            <a:picLocks noChangeAspect="1"/>
          </p:cNvPicPr>
          <p:nvPr/>
        </p:nvPicPr>
        <p:blipFill>
          <a:blip r:embed="rId7"/>
          <a:stretch>
            <a:fillRect/>
          </a:stretch>
        </p:blipFill>
        <p:spPr>
          <a:xfrm>
            <a:off x="3970406" y="2811929"/>
            <a:ext cx="554182" cy="554182"/>
          </a:xfrm>
          <a:prstGeom prst="rect">
            <a:avLst/>
          </a:prstGeom>
        </p:spPr>
      </p:pic>
      <p:pic>
        <p:nvPicPr>
          <p:cNvPr id="62" name="Picture 61">
            <a:extLst>
              <a:ext uri="{FF2B5EF4-FFF2-40B4-BE49-F238E27FC236}">
                <a16:creationId xmlns:a16="http://schemas.microsoft.com/office/drawing/2014/main" id="{289D9476-9DAC-4D1E-A392-BD624E631E22}"/>
              </a:ext>
            </a:extLst>
          </p:cNvPr>
          <p:cNvPicPr>
            <a:picLocks noChangeAspect="1"/>
          </p:cNvPicPr>
          <p:nvPr/>
        </p:nvPicPr>
        <p:blipFill>
          <a:blip r:embed="rId8"/>
          <a:stretch>
            <a:fillRect/>
          </a:stretch>
        </p:blipFill>
        <p:spPr>
          <a:xfrm>
            <a:off x="6917730" y="2788052"/>
            <a:ext cx="600075" cy="581025"/>
          </a:xfrm>
          <a:prstGeom prst="rect">
            <a:avLst/>
          </a:prstGeom>
        </p:spPr>
      </p:pic>
      <p:sp>
        <p:nvSpPr>
          <p:cNvPr id="63" name="TextBox 62">
            <a:extLst>
              <a:ext uri="{FF2B5EF4-FFF2-40B4-BE49-F238E27FC236}">
                <a16:creationId xmlns:a16="http://schemas.microsoft.com/office/drawing/2014/main" id="{3DF5763F-83CB-4082-97DD-8456BE4EF28C}"/>
              </a:ext>
            </a:extLst>
          </p:cNvPr>
          <p:cNvSpPr txBox="1"/>
          <p:nvPr/>
        </p:nvSpPr>
        <p:spPr>
          <a:xfrm>
            <a:off x="6731127" y="3235712"/>
            <a:ext cx="989695" cy="461665"/>
          </a:xfrm>
          <a:prstGeom prst="rect">
            <a:avLst/>
          </a:prstGeom>
          <a:noFill/>
        </p:spPr>
        <p:txBody>
          <a:bodyPr wrap="none" lIns="182880" tIns="146304" rIns="182880" bIns="146304"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B2C Chat</a:t>
            </a:r>
          </a:p>
        </p:txBody>
      </p:sp>
      <p:sp>
        <p:nvSpPr>
          <p:cNvPr id="64" name="Rectangle 63">
            <a:extLst>
              <a:ext uri="{FF2B5EF4-FFF2-40B4-BE49-F238E27FC236}">
                <a16:creationId xmlns:a16="http://schemas.microsoft.com/office/drawing/2014/main" id="{D1BA09E8-56D9-4113-BF22-919153AC93D3}"/>
              </a:ext>
            </a:extLst>
          </p:cNvPr>
          <p:cNvSpPr/>
          <p:nvPr/>
        </p:nvSpPr>
        <p:spPr bwMode="auto">
          <a:xfrm>
            <a:off x="3526348" y="1351606"/>
            <a:ext cx="4464109"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EDC82695-6C8C-4C08-AC5A-6C85B2920CE2}"/>
              </a:ext>
            </a:extLst>
          </p:cNvPr>
          <p:cNvSpPr txBox="1"/>
          <p:nvPr/>
        </p:nvSpPr>
        <p:spPr>
          <a:xfrm>
            <a:off x="3559643" y="3326040"/>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66" name="Straight Arrow Connector 65">
            <a:extLst>
              <a:ext uri="{FF2B5EF4-FFF2-40B4-BE49-F238E27FC236}">
                <a16:creationId xmlns:a16="http://schemas.microsoft.com/office/drawing/2014/main" id="{DBFAF26C-C1F5-46E3-83BE-D743C04EA16D}"/>
              </a:ext>
            </a:extLst>
          </p:cNvPr>
          <p:cNvCxnSpPr>
            <a:cxnSpLocks/>
          </p:cNvCxnSpPr>
          <p:nvPr/>
        </p:nvCxnSpPr>
        <p:spPr>
          <a:xfrm>
            <a:off x="4674428" y="3099724"/>
            <a:ext cx="2198980"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0B659C8-6A6E-4929-85EA-6FC47733056B}"/>
              </a:ext>
            </a:extLst>
          </p:cNvPr>
          <p:cNvSpPr txBox="1"/>
          <p:nvPr/>
        </p:nvSpPr>
        <p:spPr>
          <a:xfrm>
            <a:off x="5103077" y="2924873"/>
            <a:ext cx="1401534"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Request – RM Assignment Parameters </a:t>
            </a:r>
          </a:p>
        </p:txBody>
      </p:sp>
      <p:cxnSp>
        <p:nvCxnSpPr>
          <p:cNvPr id="68" name="Straight Arrow Connector 67">
            <a:extLst>
              <a:ext uri="{FF2B5EF4-FFF2-40B4-BE49-F238E27FC236}">
                <a16:creationId xmlns:a16="http://schemas.microsoft.com/office/drawing/2014/main" id="{56BA1732-F8FB-4C35-B962-C6475DF7A90E}"/>
              </a:ext>
            </a:extLst>
          </p:cNvPr>
          <p:cNvCxnSpPr>
            <a:cxnSpLocks/>
            <a:stCxn id="77" idx="0"/>
          </p:cNvCxnSpPr>
          <p:nvPr/>
        </p:nvCxnSpPr>
        <p:spPr>
          <a:xfrm flipV="1">
            <a:off x="7217767" y="3706355"/>
            <a:ext cx="4059" cy="1170698"/>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14684D7-707D-4274-8F2C-A5536E856E81}"/>
              </a:ext>
            </a:extLst>
          </p:cNvPr>
          <p:cNvSpPr txBox="1"/>
          <p:nvPr/>
        </p:nvSpPr>
        <p:spPr>
          <a:xfrm>
            <a:off x="6683516" y="4104861"/>
            <a:ext cx="1158293" cy="4882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a:t>
            </a:r>
            <a:r>
              <a:rPr lang="en-IN" sz="1000" dirty="0" err="1">
                <a:gradFill>
                  <a:gsLst>
                    <a:gs pos="2917">
                      <a:schemeClr val="tx1"/>
                    </a:gs>
                    <a:gs pos="30000">
                      <a:schemeClr val="tx1"/>
                    </a:gs>
                  </a:gsLst>
                  <a:lin ang="5400000" scaled="0"/>
                </a:gradFill>
              </a:rPr>
              <a:t>req</a:t>
            </a:r>
            <a:r>
              <a:rPr lang="en-IN" sz="1000" dirty="0">
                <a:gradFill>
                  <a:gsLst>
                    <a:gs pos="2917">
                      <a:schemeClr val="tx1"/>
                    </a:gs>
                    <a:gs pos="30000">
                      <a:schemeClr val="tx1"/>
                    </a:gs>
                  </a:gsLst>
                  <a:lin ang="5400000" scaled="0"/>
                </a:gradFill>
              </a:rPr>
              <a:t> info, customer profile, loyalty info</a:t>
            </a:r>
          </a:p>
        </p:txBody>
      </p:sp>
      <p:sp>
        <p:nvSpPr>
          <p:cNvPr id="70" name="TextBox 69">
            <a:extLst>
              <a:ext uri="{FF2B5EF4-FFF2-40B4-BE49-F238E27FC236}">
                <a16:creationId xmlns:a16="http://schemas.microsoft.com/office/drawing/2014/main" id="{9DA7D3FE-4DAC-4D96-96DB-1AC374A157AC}"/>
              </a:ext>
            </a:extLst>
          </p:cNvPr>
          <p:cNvSpPr txBox="1"/>
          <p:nvPr/>
        </p:nvSpPr>
        <p:spPr>
          <a:xfrm>
            <a:off x="2837388" y="1404377"/>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72" name="Picture 71">
            <a:extLst>
              <a:ext uri="{FF2B5EF4-FFF2-40B4-BE49-F238E27FC236}">
                <a16:creationId xmlns:a16="http://schemas.microsoft.com/office/drawing/2014/main" id="{3491C6A3-6882-44C9-B06F-7EF52EAC4926}"/>
              </a:ext>
            </a:extLst>
          </p:cNvPr>
          <p:cNvPicPr>
            <a:picLocks noChangeAspect="1"/>
          </p:cNvPicPr>
          <p:nvPr/>
        </p:nvPicPr>
        <p:blipFill>
          <a:blip r:embed="rId9"/>
          <a:stretch>
            <a:fillRect/>
          </a:stretch>
        </p:blipFill>
        <p:spPr>
          <a:xfrm>
            <a:off x="4195330" y="4681617"/>
            <a:ext cx="510540" cy="312420"/>
          </a:xfrm>
          <a:prstGeom prst="rect">
            <a:avLst/>
          </a:prstGeom>
        </p:spPr>
      </p:pic>
      <p:pic>
        <p:nvPicPr>
          <p:cNvPr id="77" name="Picture 76">
            <a:extLst>
              <a:ext uri="{FF2B5EF4-FFF2-40B4-BE49-F238E27FC236}">
                <a16:creationId xmlns:a16="http://schemas.microsoft.com/office/drawing/2014/main" id="{28F61AB4-E81E-4BED-849F-73B84D879DA7}"/>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t="8185" b="8185"/>
          <a:stretch/>
        </p:blipFill>
        <p:spPr>
          <a:xfrm>
            <a:off x="7006982" y="4877053"/>
            <a:ext cx="421569" cy="352558"/>
          </a:xfrm>
          <a:prstGeom prst="rect">
            <a:avLst/>
          </a:prstGeom>
        </p:spPr>
      </p:pic>
      <p:cxnSp>
        <p:nvCxnSpPr>
          <p:cNvPr id="78" name="Straight Arrow Connector 77">
            <a:extLst>
              <a:ext uri="{FF2B5EF4-FFF2-40B4-BE49-F238E27FC236}">
                <a16:creationId xmlns:a16="http://schemas.microsoft.com/office/drawing/2014/main" id="{BB488AA8-E51E-4484-8D0A-C21EBC043067}"/>
              </a:ext>
            </a:extLst>
          </p:cNvPr>
          <p:cNvCxnSpPr>
            <a:cxnSpLocks/>
            <a:stCxn id="46" idx="3"/>
            <a:endCxn id="61" idx="1"/>
          </p:cNvCxnSpPr>
          <p:nvPr/>
        </p:nvCxnSpPr>
        <p:spPr>
          <a:xfrm flipV="1">
            <a:off x="2300384" y="3089020"/>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A4490925-CF46-4C3F-A2E5-E7154B43676F}"/>
              </a:ext>
            </a:extLst>
          </p:cNvPr>
          <p:cNvSpPr txBox="1"/>
          <p:nvPr/>
        </p:nvSpPr>
        <p:spPr>
          <a:xfrm>
            <a:off x="2646023" y="2953343"/>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ME</a:t>
            </a:r>
          </a:p>
        </p:txBody>
      </p:sp>
      <p:pic>
        <p:nvPicPr>
          <p:cNvPr id="80" name="Graphic 79" descr="Database">
            <a:extLst>
              <a:ext uri="{FF2B5EF4-FFF2-40B4-BE49-F238E27FC236}">
                <a16:creationId xmlns:a16="http://schemas.microsoft.com/office/drawing/2014/main" id="{801A6279-34F9-418E-96E0-08F80B5E8B2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216240" y="5880632"/>
            <a:ext cx="468721" cy="468721"/>
          </a:xfrm>
          <a:prstGeom prst="rect">
            <a:avLst/>
          </a:prstGeom>
        </p:spPr>
      </p:pic>
      <p:sp>
        <p:nvSpPr>
          <p:cNvPr id="81" name="TextBox 80">
            <a:extLst>
              <a:ext uri="{FF2B5EF4-FFF2-40B4-BE49-F238E27FC236}">
                <a16:creationId xmlns:a16="http://schemas.microsoft.com/office/drawing/2014/main" id="{EFEC4DA4-50D6-4846-8227-FA56ABFC3611}"/>
              </a:ext>
            </a:extLst>
          </p:cNvPr>
          <p:cNvSpPr txBox="1"/>
          <p:nvPr/>
        </p:nvSpPr>
        <p:spPr>
          <a:xfrm>
            <a:off x="3617806" y="6320286"/>
            <a:ext cx="1813564" cy="430750"/>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Knowledge management </a:t>
            </a:r>
          </a:p>
          <a:p>
            <a:pPr algn="ctr">
              <a:lnSpc>
                <a:spcPct val="90000"/>
              </a:lnSpc>
              <a:spcAft>
                <a:spcPts val="200"/>
              </a:spcAft>
            </a:pPr>
            <a:r>
              <a:rPr lang="en-IN" sz="1200">
                <a:gradFill>
                  <a:gsLst>
                    <a:gs pos="2917">
                      <a:schemeClr val="tx1"/>
                    </a:gs>
                    <a:gs pos="30000">
                      <a:schemeClr val="tx1"/>
                    </a:gs>
                  </a:gsLst>
                  <a:lin ang="5400000" scaled="0"/>
                </a:gradFill>
              </a:rPr>
              <a:t>Repository</a:t>
            </a:r>
          </a:p>
        </p:txBody>
      </p:sp>
      <p:cxnSp>
        <p:nvCxnSpPr>
          <p:cNvPr id="82" name="Straight Arrow Connector 81">
            <a:extLst>
              <a:ext uri="{FF2B5EF4-FFF2-40B4-BE49-F238E27FC236}">
                <a16:creationId xmlns:a16="http://schemas.microsoft.com/office/drawing/2014/main" id="{A9361323-FA7A-40E7-A18A-22C8A375B6DC}"/>
              </a:ext>
            </a:extLst>
          </p:cNvPr>
          <p:cNvCxnSpPr>
            <a:cxnSpLocks/>
            <a:stCxn id="72" idx="2"/>
            <a:endCxn id="80" idx="0"/>
          </p:cNvCxnSpPr>
          <p:nvPr/>
        </p:nvCxnSpPr>
        <p:spPr>
          <a:xfrm>
            <a:off x="4450600" y="4994037"/>
            <a:ext cx="1" cy="88659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413821-A0BF-476E-BF6B-9B1217FE3B24}"/>
              </a:ext>
            </a:extLst>
          </p:cNvPr>
          <p:cNvSpPr txBox="1"/>
          <p:nvPr/>
        </p:nvSpPr>
        <p:spPr>
          <a:xfrm>
            <a:off x="3846826" y="4300500"/>
            <a:ext cx="1301136" cy="405102"/>
          </a:xfrm>
          <a:prstGeom prst="rect">
            <a:avLst/>
          </a:prstGeom>
          <a:noFill/>
        </p:spPr>
        <p:txBody>
          <a:bodyPr wrap="square" lIns="36000" tIns="36000" rIns="36000" bIns="36000" rtlCol="0">
            <a:spAutoFit/>
          </a:bodyPr>
          <a:lstStyle>
            <a:defPPr>
              <a:defRPr lang="en-US"/>
            </a:defPPr>
            <a:lvl1pPr>
              <a:lnSpc>
                <a:spcPct val="90000"/>
              </a:lnSpc>
              <a:spcAft>
                <a:spcPts val="200"/>
              </a:spcAft>
              <a:defRPr sz="1200">
                <a:gradFill>
                  <a:gsLst>
                    <a:gs pos="2917">
                      <a:schemeClr val="tx1"/>
                    </a:gs>
                    <a:gs pos="30000">
                      <a:schemeClr val="tx1"/>
                    </a:gs>
                  </a:gsLst>
                  <a:lin ang="5400000" scaled="0"/>
                </a:gradFill>
              </a:defRPr>
            </a:lvl1pPr>
          </a:lstStyle>
          <a:p>
            <a:pPr algn="ctr"/>
            <a:r>
              <a:rPr lang="en-IN"/>
              <a:t>Azure Cognitive Services</a:t>
            </a:r>
          </a:p>
        </p:txBody>
      </p:sp>
      <p:pic>
        <p:nvPicPr>
          <p:cNvPr id="84" name="Picture 83">
            <a:extLst>
              <a:ext uri="{FF2B5EF4-FFF2-40B4-BE49-F238E27FC236}">
                <a16:creationId xmlns:a16="http://schemas.microsoft.com/office/drawing/2014/main" id="{0C51AF7A-82DA-4206-8A53-6CB1772C2A77}"/>
              </a:ext>
            </a:extLst>
          </p:cNvPr>
          <p:cNvPicPr>
            <a:picLocks noChangeAspect="1"/>
          </p:cNvPicPr>
          <p:nvPr/>
        </p:nvPicPr>
        <p:blipFill>
          <a:blip r:embed="rId5"/>
          <a:stretch>
            <a:fillRect/>
          </a:stretch>
        </p:blipFill>
        <p:spPr>
          <a:xfrm>
            <a:off x="9618507" y="1803145"/>
            <a:ext cx="523875" cy="471488"/>
          </a:xfrm>
          <a:prstGeom prst="rect">
            <a:avLst/>
          </a:prstGeom>
        </p:spPr>
      </p:pic>
      <p:sp>
        <p:nvSpPr>
          <p:cNvPr id="85" name="TextBox 84">
            <a:extLst>
              <a:ext uri="{FF2B5EF4-FFF2-40B4-BE49-F238E27FC236}">
                <a16:creationId xmlns:a16="http://schemas.microsoft.com/office/drawing/2014/main" id="{8E4F2288-F8CD-4C78-B768-9C00D5459376}"/>
              </a:ext>
            </a:extLst>
          </p:cNvPr>
          <p:cNvSpPr txBox="1"/>
          <p:nvPr/>
        </p:nvSpPr>
        <p:spPr>
          <a:xfrm>
            <a:off x="9489321" y="2283307"/>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cxnSp>
        <p:nvCxnSpPr>
          <p:cNvPr id="87" name="Connector: Elbow 86">
            <a:extLst>
              <a:ext uri="{FF2B5EF4-FFF2-40B4-BE49-F238E27FC236}">
                <a16:creationId xmlns:a16="http://schemas.microsoft.com/office/drawing/2014/main" id="{37CEC711-35B1-4833-96AA-D5800DF8A27F}"/>
              </a:ext>
            </a:extLst>
          </p:cNvPr>
          <p:cNvCxnSpPr>
            <a:cxnSpLocks/>
            <a:stCxn id="84" idx="3"/>
            <a:endCxn id="56" idx="0"/>
          </p:cNvCxnSpPr>
          <p:nvPr/>
        </p:nvCxnSpPr>
        <p:spPr>
          <a:xfrm>
            <a:off x="10142382" y="2038889"/>
            <a:ext cx="1278607" cy="740451"/>
          </a:xfrm>
          <a:prstGeom prst="bentConnector2">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3711151B-BBB8-4EB5-B4DD-3928B8096F55}"/>
              </a:ext>
            </a:extLst>
          </p:cNvPr>
          <p:cNvSpPr txBox="1"/>
          <p:nvPr/>
        </p:nvSpPr>
        <p:spPr>
          <a:xfrm>
            <a:off x="11031985" y="2121941"/>
            <a:ext cx="776959"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Join Call</a:t>
            </a:r>
          </a:p>
        </p:txBody>
      </p:sp>
      <p:cxnSp>
        <p:nvCxnSpPr>
          <p:cNvPr id="89" name="Connector: Elbow 88">
            <a:extLst>
              <a:ext uri="{FF2B5EF4-FFF2-40B4-BE49-F238E27FC236}">
                <a16:creationId xmlns:a16="http://schemas.microsoft.com/office/drawing/2014/main" id="{E3555677-3271-4BE4-9F09-13B147CFAD8C}"/>
              </a:ext>
            </a:extLst>
          </p:cNvPr>
          <p:cNvCxnSpPr>
            <a:cxnSpLocks/>
            <a:stCxn id="57" idx="2"/>
            <a:endCxn id="60" idx="3"/>
          </p:cNvCxnSpPr>
          <p:nvPr/>
        </p:nvCxnSpPr>
        <p:spPr>
          <a:xfrm rot="5400000">
            <a:off x="10813986" y="3493180"/>
            <a:ext cx="542921" cy="670038"/>
          </a:xfrm>
          <a:prstGeom prst="bentConnector2">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100C3E9B-DCA2-4974-9216-3D103515D183}"/>
              </a:ext>
            </a:extLst>
          </p:cNvPr>
          <p:cNvCxnSpPr>
            <a:cxnSpLocks/>
            <a:stCxn id="60" idx="1"/>
            <a:endCxn id="77" idx="3"/>
          </p:cNvCxnSpPr>
          <p:nvPr/>
        </p:nvCxnSpPr>
        <p:spPr>
          <a:xfrm rot="10800000" flipV="1">
            <a:off x="7428551" y="4099660"/>
            <a:ext cx="2736018" cy="953672"/>
          </a:xfrm>
          <a:prstGeom prst="bentConnector3">
            <a:avLst>
              <a:gd name="adj1" fmla="val 50000"/>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552BE7F-565E-4951-8F43-AE1C5687E365}"/>
              </a:ext>
            </a:extLst>
          </p:cNvPr>
          <p:cNvSpPr txBox="1"/>
          <p:nvPr/>
        </p:nvSpPr>
        <p:spPr>
          <a:xfrm>
            <a:off x="8258586" y="4705602"/>
            <a:ext cx="1376431"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POST chat request</a:t>
            </a:r>
          </a:p>
        </p:txBody>
      </p:sp>
      <p:sp>
        <p:nvSpPr>
          <p:cNvPr id="93" name="TextBox 92">
            <a:extLst>
              <a:ext uri="{FF2B5EF4-FFF2-40B4-BE49-F238E27FC236}">
                <a16:creationId xmlns:a16="http://schemas.microsoft.com/office/drawing/2014/main" id="{A8C4AE91-2BB5-4FFE-BD10-5A0537AF1DC1}"/>
              </a:ext>
            </a:extLst>
          </p:cNvPr>
          <p:cNvSpPr txBox="1"/>
          <p:nvPr/>
        </p:nvSpPr>
        <p:spPr>
          <a:xfrm>
            <a:off x="5038253" y="5723651"/>
            <a:ext cx="1584666" cy="461665"/>
          </a:xfrm>
          <a:prstGeom prst="rect">
            <a:avLst/>
          </a:prstGeom>
          <a:noFill/>
        </p:spPr>
        <p:txBody>
          <a:bodyPr wrap="none" lIns="182880" tIns="146304" rIns="182880" bIns="146304" rtlCol="0">
            <a:spAutoFit/>
          </a:bodyPr>
          <a:lstStyle/>
          <a:p>
            <a:pPr algn="ctr">
              <a:lnSpc>
                <a:spcPct val="90000"/>
              </a:lnSpc>
              <a:spcAft>
                <a:spcPts val="600"/>
              </a:spcAft>
            </a:pPr>
            <a:r>
              <a:rPr lang="en-IN" sz="1200" b="1">
                <a:gradFill>
                  <a:gsLst>
                    <a:gs pos="2917">
                      <a:schemeClr val="tx1"/>
                    </a:gs>
                    <a:gs pos="30000">
                      <a:schemeClr val="tx1"/>
                    </a:gs>
                  </a:gsLst>
                  <a:lin ang="5400000" scaled="0"/>
                </a:gradFill>
              </a:rPr>
              <a:t>External Systems</a:t>
            </a:r>
          </a:p>
        </p:txBody>
      </p:sp>
      <p:cxnSp>
        <p:nvCxnSpPr>
          <p:cNvPr id="94" name="Straight Arrow Connector 93">
            <a:extLst>
              <a:ext uri="{FF2B5EF4-FFF2-40B4-BE49-F238E27FC236}">
                <a16:creationId xmlns:a16="http://schemas.microsoft.com/office/drawing/2014/main" id="{50996906-D290-4172-9207-4EF54C945776}"/>
              </a:ext>
            </a:extLst>
          </p:cNvPr>
          <p:cNvCxnSpPr>
            <a:cxnSpLocks/>
            <a:stCxn id="101" idx="0"/>
            <a:endCxn id="77" idx="2"/>
          </p:cNvCxnSpPr>
          <p:nvPr/>
        </p:nvCxnSpPr>
        <p:spPr>
          <a:xfrm flipH="1" flipV="1">
            <a:off x="7217767" y="5229611"/>
            <a:ext cx="857" cy="648416"/>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EC06B54D-70FB-42D3-A7A4-450107F0B105}"/>
              </a:ext>
            </a:extLst>
          </p:cNvPr>
          <p:cNvCxnSpPr>
            <a:cxnSpLocks/>
            <a:stCxn id="63" idx="1"/>
            <a:endCxn id="83" idx="3"/>
          </p:cNvCxnSpPr>
          <p:nvPr/>
        </p:nvCxnSpPr>
        <p:spPr>
          <a:xfrm rot="10800000" flipV="1">
            <a:off x="5147963" y="3466545"/>
            <a:ext cx="1583165" cy="1036506"/>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40B70F3-5AE5-4E5E-962F-7EBB29ED3552}"/>
              </a:ext>
            </a:extLst>
          </p:cNvPr>
          <p:cNvSpPr txBox="1"/>
          <p:nvPr/>
        </p:nvSpPr>
        <p:spPr>
          <a:xfrm>
            <a:off x="5292177" y="3917321"/>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Guides, documents</a:t>
            </a:r>
          </a:p>
        </p:txBody>
      </p:sp>
      <p:sp>
        <p:nvSpPr>
          <p:cNvPr id="97" name="TextBox 96">
            <a:extLst>
              <a:ext uri="{FF2B5EF4-FFF2-40B4-BE49-F238E27FC236}">
                <a16:creationId xmlns:a16="http://schemas.microsoft.com/office/drawing/2014/main" id="{25CB0648-9163-4E06-9DD6-C3DB68F03707}"/>
              </a:ext>
            </a:extLst>
          </p:cNvPr>
          <p:cNvSpPr txBox="1"/>
          <p:nvPr/>
        </p:nvSpPr>
        <p:spPr>
          <a:xfrm>
            <a:off x="6640305" y="1816119"/>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Presence API</a:t>
            </a:r>
          </a:p>
        </p:txBody>
      </p:sp>
      <p:pic>
        <p:nvPicPr>
          <p:cNvPr id="98" name="Picture 97">
            <a:extLst>
              <a:ext uri="{FF2B5EF4-FFF2-40B4-BE49-F238E27FC236}">
                <a16:creationId xmlns:a16="http://schemas.microsoft.com/office/drawing/2014/main" id="{45E9B16F-C2A9-47A1-B676-11B2D52D3DFB}"/>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t="-1" b="45747"/>
          <a:stretch/>
        </p:blipFill>
        <p:spPr>
          <a:xfrm>
            <a:off x="6777498" y="1460963"/>
            <a:ext cx="846582" cy="445660"/>
          </a:xfrm>
          <a:prstGeom prst="rect">
            <a:avLst/>
          </a:prstGeom>
        </p:spPr>
      </p:pic>
      <p:cxnSp>
        <p:nvCxnSpPr>
          <p:cNvPr id="99" name="Connector: Elbow 98">
            <a:extLst>
              <a:ext uri="{FF2B5EF4-FFF2-40B4-BE49-F238E27FC236}">
                <a16:creationId xmlns:a16="http://schemas.microsoft.com/office/drawing/2014/main" id="{11753273-7056-4545-B5D0-191226C8D251}"/>
              </a:ext>
            </a:extLst>
          </p:cNvPr>
          <p:cNvCxnSpPr>
            <a:cxnSpLocks/>
            <a:stCxn id="97" idx="2"/>
            <a:endCxn id="62" idx="0"/>
          </p:cNvCxnSpPr>
          <p:nvPr/>
        </p:nvCxnSpPr>
        <p:spPr>
          <a:xfrm rot="5400000">
            <a:off x="6838245" y="2406845"/>
            <a:ext cx="760730" cy="1684"/>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F1FC7710-3E6C-41CE-A2FB-F188D2FFC878}"/>
              </a:ext>
            </a:extLst>
          </p:cNvPr>
          <p:cNvGrpSpPr/>
          <p:nvPr/>
        </p:nvGrpSpPr>
        <p:grpSpPr>
          <a:xfrm>
            <a:off x="6872054" y="5878027"/>
            <a:ext cx="693138" cy="975649"/>
            <a:chOff x="10861441" y="2530569"/>
            <a:chExt cx="922566" cy="1298589"/>
          </a:xfrm>
        </p:grpSpPr>
        <p:pic>
          <p:nvPicPr>
            <p:cNvPr id="101" name="Graphic 100" descr="Influencer">
              <a:extLst>
                <a:ext uri="{FF2B5EF4-FFF2-40B4-BE49-F238E27FC236}">
                  <a16:creationId xmlns:a16="http://schemas.microsoft.com/office/drawing/2014/main" id="{95E6F882-F02D-4D1F-B6ED-09881851F2CE}"/>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865524" y="2530569"/>
              <a:ext cx="914400" cy="914400"/>
            </a:xfrm>
            <a:prstGeom prst="rect">
              <a:avLst/>
            </a:prstGeom>
          </p:spPr>
        </p:pic>
        <p:sp>
          <p:nvSpPr>
            <p:cNvPr id="102" name="TextBox 101">
              <a:extLst>
                <a:ext uri="{FF2B5EF4-FFF2-40B4-BE49-F238E27FC236}">
                  <a16:creationId xmlns:a16="http://schemas.microsoft.com/office/drawing/2014/main" id="{96C1EBF4-7F92-4EC3-B9AA-1B291CE77C9E}"/>
                </a:ext>
              </a:extLst>
            </p:cNvPr>
            <p:cNvSpPr txBox="1"/>
            <p:nvPr/>
          </p:nvSpPr>
          <p:spPr>
            <a:xfrm>
              <a:off x="10861441" y="3214682"/>
              <a:ext cx="922566" cy="614476"/>
            </a:xfrm>
            <a:prstGeom prst="rect">
              <a:avLst/>
            </a:prstGeom>
            <a:noFill/>
          </p:spPr>
          <p:txBody>
            <a:bodyPr wrap="none" lIns="182880" tIns="146304" rIns="182880" bIns="146304" rtlCol="0">
              <a:spAutoFit/>
            </a:bodyPr>
            <a:lstStyle/>
            <a:p>
              <a:pPr algn="ctr">
                <a:lnSpc>
                  <a:spcPct val="90000"/>
                </a:lnSpc>
                <a:spcAft>
                  <a:spcPts val="600"/>
                </a:spcAft>
              </a:pPr>
              <a:r>
                <a:rPr lang="en-IN" sz="1200">
                  <a:gradFill>
                    <a:gsLst>
                      <a:gs pos="2917">
                        <a:schemeClr val="tx1"/>
                      </a:gs>
                      <a:gs pos="30000">
                        <a:schemeClr val="tx1"/>
                      </a:gs>
                    </a:gsLst>
                    <a:lin ang="5400000" scaled="0"/>
                  </a:gradFill>
                </a:rPr>
                <a:t>CRM</a:t>
              </a:r>
            </a:p>
          </p:txBody>
        </p:sp>
      </p:grpSp>
      <p:sp>
        <p:nvSpPr>
          <p:cNvPr id="71" name="TextBox 70">
            <a:extLst>
              <a:ext uri="{FF2B5EF4-FFF2-40B4-BE49-F238E27FC236}">
                <a16:creationId xmlns:a16="http://schemas.microsoft.com/office/drawing/2014/main" id="{C7AE9E1D-2815-4E31-9762-BC47649C2515}"/>
              </a:ext>
            </a:extLst>
          </p:cNvPr>
          <p:cNvSpPr txBox="1"/>
          <p:nvPr/>
        </p:nvSpPr>
        <p:spPr>
          <a:xfrm>
            <a:off x="6434813" y="5341590"/>
            <a:ext cx="1488053" cy="290849"/>
          </a:xfrm>
          <a:prstGeom prst="rect">
            <a:avLst/>
          </a:prstGeom>
          <a:solidFill>
            <a:schemeClr val="bg1"/>
          </a:solidFill>
        </p:spPr>
        <p:txBody>
          <a:bodyPr wrap="square" lIns="36000" tIns="0" rIns="36000" bIns="0" rtlCol="0">
            <a:spAutoFit/>
          </a:bodyPr>
          <a:lstStyle/>
          <a:p>
            <a:pPr algn="ctr">
              <a:lnSpc>
                <a:spcPct val="90000"/>
              </a:lnSpc>
              <a:spcAft>
                <a:spcPts val="600"/>
              </a:spcAft>
            </a:pPr>
            <a:r>
              <a:rPr lang="en-IN" sz="1050" dirty="0">
                <a:gradFill>
                  <a:gsLst>
                    <a:gs pos="2917">
                      <a:schemeClr val="tx1"/>
                    </a:gs>
                    <a:gs pos="30000">
                      <a:schemeClr val="tx1"/>
                    </a:gs>
                  </a:gsLst>
                  <a:lin ang="5400000" scaled="0"/>
                </a:gradFill>
              </a:rPr>
              <a:t>Conversations in Azure Table Storage</a:t>
            </a:r>
          </a:p>
        </p:txBody>
      </p:sp>
    </p:spTree>
    <p:extLst>
      <p:ext uri="{BB962C8B-B14F-4D97-AF65-F5344CB8AC3E}">
        <p14:creationId xmlns:p14="http://schemas.microsoft.com/office/powerpoint/2010/main" val="959268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dirty="0">
                <a:cs typeface="Segoe UI Light" panose="020B0502040204020203" pitchFamily="34" charset="0"/>
              </a:rPr>
              <a:t>Approval Assistant</a:t>
            </a:r>
            <a:endParaRPr lang="en-US" sz="2800" b="1" i="1" dirty="0">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a:ln>
                  <a:noFill/>
                </a:ln>
                <a:solidFill>
                  <a:prstClr val="white"/>
                </a:solidFill>
                <a:effectLst/>
                <a:uLnTx/>
                <a:uFillTx/>
                <a:latin typeface="Segoe UI Light" pitchFamily="34" charset="0"/>
                <a:ea typeface="Segoe UI" pitchFamily="34" charset="0"/>
                <a:cs typeface="Segoe UI" pitchFamily="34" charset="0"/>
              </a:rPr>
              <a:t>Banking &amp; Financial Services Book </a:t>
            </a:r>
            <a:r>
              <a:rPr kumimoji="0" lang="en-US" sz="3600" b="0" i="0" u="none" strike="noStrike" kern="1200" cap="none" spc="-98" normalizeH="0" baseline="0" noProof="0" dirty="0">
                <a:ln>
                  <a:noFill/>
                </a:ln>
                <a:solidFill>
                  <a:prstClr val="white"/>
                </a:solidFill>
                <a:effectLst/>
                <a:uLnTx/>
                <a:uFillTx/>
                <a:latin typeface="Segoe UI Light" pitchFamily="34" charset="0"/>
                <a:ea typeface="Segoe UI" pitchFamily="34" charset="0"/>
                <a:cs typeface="Segoe UI" pitchFamily="34" charset="0"/>
              </a:rPr>
              <a:t>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397432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400413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dirty="0">
                <a:solidFill>
                  <a:srgbClr val="002050"/>
                </a:solidFill>
                <a:latin typeface="Segoe UI Light"/>
                <a:cs typeface="Segoe UI Semibold" panose="020B0702040204020203" pitchFamily="34" charset="0"/>
              </a:rPr>
              <a:t>Current State</a:t>
            </a:r>
            <a:endParaRPr lang="en-US" sz="2400" dirty="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200" dirty="0">
                <a:solidFill>
                  <a:srgbClr val="505050"/>
                </a:solidFill>
              </a:rPr>
              <a:t>Daniela sends draft of the flyer as an email attachment to each stakeholder separately. She avoids sending a group e-mail so as to not spam everyone in the mail thread in case there are replies from approvers</a:t>
            </a:r>
          </a:p>
          <a:p>
            <a:pPr marL="268288" lvl="0" indent="-268288" defTabSz="914400">
              <a:spcBef>
                <a:spcPts val="600"/>
              </a:spcBef>
              <a:buFont typeface="Arial" panose="020B0604020202020204" pitchFamily="34" charset="0"/>
              <a:buChar char="•"/>
            </a:pPr>
            <a:r>
              <a:rPr lang="en-US" sz="1200" dirty="0">
                <a:solidFill>
                  <a:srgbClr val="505050"/>
                </a:solidFill>
              </a:rPr>
              <a:t>One of the approvers approves the document directly and sends the approval as a message over e-mail. Daniela notes the approvals in a separate excel list</a:t>
            </a:r>
          </a:p>
          <a:p>
            <a:pPr marL="268288" lvl="0" indent="-268288" defTabSz="914400">
              <a:spcBef>
                <a:spcPts val="600"/>
              </a:spcBef>
              <a:buFont typeface="Arial" panose="020B0604020202020204" pitchFamily="34" charset="0"/>
              <a:buChar char="•"/>
            </a:pPr>
            <a:r>
              <a:rPr lang="en-US" sz="1200" dirty="0">
                <a:solidFill>
                  <a:srgbClr val="505050"/>
                </a:solidFill>
              </a:rPr>
              <a:t>Daniela also receives comments from a couple approvers to make a few modifications on the file. She makes the changes and sends a reply email for all approvers again walking through each modification and context</a:t>
            </a:r>
          </a:p>
          <a:p>
            <a:pPr marL="268288" lvl="0" indent="-268288" defTabSz="914400">
              <a:spcBef>
                <a:spcPts val="600"/>
              </a:spcBef>
              <a:buFont typeface="Arial" panose="020B0604020202020204" pitchFamily="34" charset="0"/>
              <a:buChar char="•"/>
            </a:pPr>
            <a:r>
              <a:rPr lang="en-US" sz="1200" dirty="0">
                <a:solidFill>
                  <a:srgbClr val="505050"/>
                </a:solidFill>
              </a:rPr>
              <a:t>Daniela doesn’t hear from the approvers, so she sends a reminder e-mail again to her approvers</a:t>
            </a:r>
          </a:p>
          <a:p>
            <a:pPr marL="268288" lvl="0" indent="-268288" defTabSz="914400">
              <a:spcBef>
                <a:spcPts val="600"/>
              </a:spcBef>
              <a:buFont typeface="Arial" panose="020B0604020202020204" pitchFamily="34" charset="0"/>
              <a:buChar char="•"/>
            </a:pPr>
            <a:r>
              <a:rPr lang="en-US" sz="1200" dirty="0">
                <a:solidFill>
                  <a:srgbClr val="505050"/>
                </a:solidFill>
              </a:rPr>
              <a:t>Once all approvers have provided approvals, Daniela confirms the approval and sends the final document to all. </a:t>
            </a:r>
          </a:p>
          <a:p>
            <a:pPr marL="268288" lvl="0" indent="-268288" defTabSz="914400">
              <a:spcBef>
                <a:spcPts val="600"/>
              </a:spcBef>
              <a:buFont typeface="Arial" panose="020B0604020202020204" pitchFamily="34" charset="0"/>
              <a:buChar char="•"/>
            </a:pPr>
            <a:r>
              <a:rPr lang="en-US" sz="1200" dirty="0">
                <a:solidFill>
                  <a:srgbClr val="505050"/>
                </a:solidFill>
              </a:rPr>
              <a:t>She maintains a record of approved versions separately</a:t>
            </a:r>
          </a:p>
          <a:p>
            <a:pPr marL="268288" lvl="0" indent="-268288" defTabSz="914400">
              <a:spcBef>
                <a:spcPts val="600"/>
              </a:spcBef>
              <a:buFont typeface="Arial" panose="020B0604020202020204" pitchFamily="34" charset="0"/>
              <a:buChar char="•"/>
            </a:pPr>
            <a:r>
              <a:rPr lang="en-US" sz="1200" dirty="0">
                <a:solidFill>
                  <a:srgbClr val="505050"/>
                </a:solidFill>
              </a:rPr>
              <a:t>All approvers go through multiple separate e-mail threads which quickly becomes cumbersome when 10+ approval requests come per day</a:t>
            </a: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dirty="0">
                <a:solidFill>
                  <a:srgbClr val="002050"/>
                </a:solidFill>
                <a:latin typeface="Segoe UI Light"/>
                <a:cs typeface="Segoe UI Semibold" panose="020B0702040204020203" pitchFamily="34" charset="0"/>
              </a:rPr>
              <a:t>Future State</a:t>
            </a:r>
            <a:endParaRPr lang="en-US" sz="1200" dirty="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Daniela uses Approve Assist app to submit an approval request for either multi level approvals or horizontal, concurrent approval requirements. While approval is submitted once, it tracks approval for each approver separately. </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All approvers get notified of submitted approval request on the Teams app. As approvals come through, the app keeps track of pending and completed approvals leaving Daniela to focus on actual work</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Reviewers can provide comments on the app directly which is available for other reviewers too without spamming them with messages. </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Updated file with modifications can be added to same approval request by Daniela reducing e-mail threads and spamming approvers</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Once all approvers have provided approvals, the final document is available for exporting as a PDF to all. </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Old approvals are automatically maintained for all stakeholders for downloading at any point of time in the future</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All approvals maintain an audit log which clearly shows the progress on approvals</a:t>
            </a: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41174"/>
            <a:ext cx="11476493" cy="744014"/>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200" dirty="0">
                  <a:solidFill>
                    <a:schemeClr val="tx1"/>
                  </a:solidFill>
                  <a:ea typeface="Segoe UI" pitchFamily="34" charset="0"/>
                  <a:cs typeface="Segoe UI" pitchFamily="34" charset="0"/>
                </a:rPr>
                <a:t>Daniela, a relationship manager at Contoso Banking is handling the creation of marketing asset for a discount flyer that is scheduled for distribution to customers announcing new year offers</a:t>
              </a:r>
            </a:p>
            <a:p>
              <a:pPr marL="182563" indent="-182563" defTabSz="932472" fontAlgn="base">
                <a:lnSpc>
                  <a:spcPct val="90000"/>
                </a:lnSpc>
                <a:spcBef>
                  <a:spcPct val="0"/>
                </a:spcBef>
                <a:spcAft>
                  <a:spcPts val="300"/>
                </a:spcAft>
                <a:buFont typeface="Arial" panose="020B0604020202020204" pitchFamily="34" charset="0"/>
                <a:buChar char="•"/>
              </a:pPr>
              <a:r>
                <a:rPr lang="en-IN" sz="1200" dirty="0">
                  <a:solidFill>
                    <a:schemeClr val="tx1"/>
                  </a:solidFill>
                  <a:ea typeface="Segoe UI" pitchFamily="34" charset="0"/>
                  <a:cs typeface="Segoe UI" pitchFamily="34" charset="0"/>
                </a:rPr>
                <a:t>Daniela needs to get approval from various stakeholders in her branch before she includes the flyer in the marketing communication. </a:t>
              </a:r>
            </a:p>
          </p:txBody>
        </p:sp>
      </p:gr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3"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498062"/>
            <a:ext cx="217235" cy="217235"/>
          </a:xfrm>
          <a:prstGeom prst="rect">
            <a:avLst/>
          </a:prstGeom>
        </p:spPr>
      </p:pic>
      <p:pic>
        <p:nvPicPr>
          <p:cNvPr id="23" name="Graphic 22" descr="Warning">
            <a:extLst>
              <a:ext uri="{FF2B5EF4-FFF2-40B4-BE49-F238E27FC236}">
                <a16:creationId xmlns:a16="http://schemas.microsoft.com/office/drawing/2014/main" id="{E32750EB-4BCE-42CC-8F39-D21B0F5029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978688"/>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0876" y="4621025"/>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073667"/>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sp>
        <p:nvSpPr>
          <p:cNvPr id="10" name="Rectangle 9">
            <a:extLst>
              <a:ext uri="{FF2B5EF4-FFF2-40B4-BE49-F238E27FC236}">
                <a16:creationId xmlns:a16="http://schemas.microsoft.com/office/drawing/2014/main" id="{2C3D425F-1A04-487C-B344-0A608559F06D}"/>
              </a:ext>
            </a:extLst>
          </p:cNvPr>
          <p:cNvSpPr/>
          <p:nvPr/>
        </p:nvSpPr>
        <p:spPr>
          <a:xfrm rot="16200000">
            <a:off x="9286349" y="531572"/>
            <a:ext cx="1393214" cy="330072"/>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dirty="0">
                <a:solidFill>
                  <a:prstClr val="white"/>
                </a:solidFill>
                <a:cs typeface="Segoe UI Semibold" panose="020B0702040204020203" pitchFamily="34" charset="0"/>
              </a:rPr>
              <a:t>Employee</a:t>
            </a:r>
          </a:p>
        </p:txBody>
      </p:sp>
      <p:pic>
        <p:nvPicPr>
          <p:cNvPr id="11" name="Picture 2">
            <a:extLst>
              <a:ext uri="{FF2B5EF4-FFF2-40B4-BE49-F238E27FC236}">
                <a16:creationId xmlns:a16="http://schemas.microsoft.com/office/drawing/2014/main" id="{95C00E71-BB95-4848-A346-FE2532B2A90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p:blipFill>
        <p:spPr bwMode="auto">
          <a:xfrm>
            <a:off x="10147993" y="0"/>
            <a:ext cx="2044008" cy="1393214"/>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Warning">
            <a:extLst>
              <a:ext uri="{FF2B5EF4-FFF2-40B4-BE49-F238E27FC236}">
                <a16:creationId xmlns:a16="http://schemas.microsoft.com/office/drawing/2014/main" id="{3A4EFA30-9F75-44DE-B977-2A6148B5FE8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440747"/>
            <a:ext cx="217235" cy="217235"/>
          </a:xfrm>
          <a:prstGeom prst="rect">
            <a:avLst/>
          </a:prstGeom>
        </p:spPr>
      </p:pic>
      <p:pic>
        <p:nvPicPr>
          <p:cNvPr id="20" name="Graphic 19" descr="Warning">
            <a:extLst>
              <a:ext uri="{FF2B5EF4-FFF2-40B4-BE49-F238E27FC236}">
                <a16:creationId xmlns:a16="http://schemas.microsoft.com/office/drawing/2014/main" id="{94F4CCB0-43C0-4454-921A-BA6B7C480D8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727292"/>
            <a:ext cx="217235" cy="217235"/>
          </a:xfrm>
          <a:prstGeom prst="rect">
            <a:avLst/>
          </a:prstGeom>
        </p:spPr>
      </p:pic>
    </p:spTree>
    <p:extLst>
      <p:ext uri="{BB962C8B-B14F-4D97-AF65-F5344CB8AC3E}">
        <p14:creationId xmlns:p14="http://schemas.microsoft.com/office/powerpoint/2010/main" val="935758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Daniela’s manager announced the sales targets for the upcoming quarter. Once finalized, Daniela is responsible for meeting the targets, converting leads to customers</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562651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554272"/>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Daniela Mandera, Relationship Manager</a:t>
            </a:r>
          </a:p>
          <a:p>
            <a:r>
              <a:rPr lang="en-US" sz="1800" dirty="0">
                <a:latin typeface="Segoe UI Semilight" panose="020B0402040204020203" pitchFamily="34" charset="0"/>
                <a:cs typeface="Segoe UI Semilight" panose="020B0402040204020203" pitchFamily="34" charset="0"/>
              </a:rPr>
              <a:t>Daniela is a relationship manager at Contoso Banking. She handles customer inquiries, internal administration. She frequently creates customer facing assets, marketing flyers which are then distributed to customers</a:t>
            </a:r>
          </a:p>
        </p:txBody>
      </p:sp>
      <p:sp>
        <p:nvSpPr>
          <p:cNvPr id="6" name="Oval 5">
            <a:extLst>
              <a:ext uri="{FF2B5EF4-FFF2-40B4-BE49-F238E27FC236}">
                <a16:creationId xmlns:a16="http://schemas.microsoft.com/office/drawing/2014/main" id="{A230B484-D18F-6C4B-8342-67B6981233E8}"/>
              </a:ext>
            </a:extLst>
          </p:cNvPr>
          <p:cNvSpPr/>
          <p:nvPr/>
        </p:nvSpPr>
        <p:spPr>
          <a:xfrm>
            <a:off x="791736" y="1828800"/>
            <a:ext cx="903249" cy="903249"/>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175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Daniela is tasked with designing a flyer for Contoso customers announcing them about new loan offers, rate discounts</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203934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Daniela adds the Teams app, she is welcomed with a message walking her through how the app can help her find information inside the organization and prompts her to sign in to make use of approvals</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0" y="550800"/>
            <a:ext cx="9870267" cy="5745599"/>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2386279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Danila gets to create her first approval by clicking on the bot message. In addition to this entry point, the app also has a bot menu command that allows Daniela to create approval requests at any point of time.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1" y="550800"/>
            <a:ext cx="9870265" cy="5745599"/>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4196359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approval creation process allows Daniela to specify details around the type of approval required. Concurrent approval is to be used when multiple people have to approve an item and the order of approval does not matter. All approvals can happen simultaneously</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1" y="550800"/>
            <a:ext cx="9870265" cy="5745598"/>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3839477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Under concurrent approvals, Daniela has to choose if she requires approvals from all approvers in order to move forward or if partial number of approvers would suffice</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1" y="550800"/>
            <a:ext cx="9870264" cy="5745597"/>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1181123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also provides option to get hierarchical approvers. This is to be chosen when the approval has to happen in a specified order. This is typical in scenarios where there are multiple levels of approval and the item to be approved goes to each level after being approved in the previous level.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1" y="550800"/>
            <a:ext cx="9870264" cy="5745597"/>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42479395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If Hierarchical option is chosen, the app provides Daniela with option to provide approvers in each level of approval. Once all levels are complete, the item is considered to be approved.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2" y="550800"/>
            <a:ext cx="9870262" cy="5745596"/>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2875409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For the New Year Discount Flyer that Daniela has designed, she chooses to get concurrent approvals from at least 2 approvers of the total of 3 people in the approval list.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3" y="550800"/>
            <a:ext cx="9870260" cy="5745596"/>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255144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Daniela submits the approval request, the app presents an adaptive card that shows the approval note, current status of approval and approvers that Daniela is waiting for.</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3" y="550800"/>
            <a:ext cx="9870260" cy="5745595"/>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152608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Daniela’s announces the targets for the upcoming quarter, the app notifies each relationship manager in the team with the new targets for the quarter. The RMs have an option to chat about discrepancies in the target or raise any concerns if required directly from the app</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5" y="549456"/>
            <a:ext cx="9862242" cy="5745600"/>
          </a:xfrm>
          <a:prstGeom prst="rect">
            <a:avLst/>
          </a:prstGeom>
        </p:spPr>
      </p:pic>
    </p:spTree>
    <p:extLst>
      <p:ext uri="{BB962C8B-B14F-4D97-AF65-F5344CB8AC3E}">
        <p14:creationId xmlns:p14="http://schemas.microsoft.com/office/powerpoint/2010/main" val="1185312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is also presented with an audit log of approvals, comment activities that occurred in the app organized by date of activity. This provides a good view of progress especially on multi level approvals. Daniela may also choose to send a reminder for pending approvers</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3" y="550800"/>
            <a:ext cx="9870259" cy="5745595"/>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31925833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Chris, one of the approvers gets Daniela’s approval request. He reviews the request and provides a few comments on the flyer</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3761950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Chris checks the incoming approval request and clicks on Review button to check the details.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3" y="550800"/>
            <a:ext cx="9870259" cy="5745594"/>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23814395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Chris sees the status of approvals with other approvers and note from Daniela highlighted separately for approvers. He then proceeds to view the attached document to review the content.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4" y="550800"/>
            <a:ext cx="9870257" cy="5745594"/>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2932051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attached pdf opens within Teams surface and Chris skims through the document. After reviewing, he closes the document and gets back to review screen</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4" y="550800"/>
            <a:ext cx="9870257" cy="5745594"/>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16720418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He proceeds to write a comment to remove Product Y from the list of product offers in the comment log. This comment log is visible across all approvers who will open the review screen to approve.  Chris returns the item for Daniela to work on the modification</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5" y="550800"/>
            <a:ext cx="9870255" cy="5745593"/>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29739276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sees that the document has been returned with comments from Chris. She clicks on Edit to view the comments.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5" y="550800"/>
            <a:ext cx="9870255" cy="5745592"/>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14324861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She proceeds to modify the document as per the comments and re-attaches the document. Daniela also mentions in the comment log of the change she had made so that Chris and other approvers are aware of the modifications. She then submits for approval again.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6" y="550800"/>
            <a:ext cx="9870253" cy="5745592"/>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27238346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audit log updates to show that the document has been submitted again for approval by Daniela.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6" y="550800"/>
            <a:ext cx="9870253" cy="5745591"/>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2373362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After reviewing thoroughly, approver decides to approve the item submitted by Daniela.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6" y="550800"/>
            <a:ext cx="9870252" cy="5745591"/>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3880553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reviews the targets assigned to her to confirm that it is in line with her expectations and achievable. She proceeds to acknowledge that she has viewed the targets</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5" y="549456"/>
            <a:ext cx="9862242" cy="5745599"/>
          </a:xfrm>
          <a:prstGeom prst="rect">
            <a:avLst/>
          </a:prstGeom>
        </p:spPr>
      </p:pic>
    </p:spTree>
    <p:extLst>
      <p:ext uri="{BB962C8B-B14F-4D97-AF65-F5344CB8AC3E}">
        <p14:creationId xmlns:p14="http://schemas.microsoft.com/office/powerpoint/2010/main" val="3363276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After at least 2 approvers approved the flyer, Daniela gets notified that the document has been approved. The card also allows to export the approved document with the note as a PDF for bookkeeping purposes</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7" y="550800"/>
            <a:ext cx="9870250" cy="5745589"/>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37193856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For Approvers, the app provides a card view of all approvals with highlights around category of approval. The approvers can also review the items directly from the tab view, by clicking on each approval card.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7" y="550800"/>
            <a:ext cx="9870250" cy="5745590"/>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Tree>
    <p:extLst>
      <p:ext uri="{BB962C8B-B14F-4D97-AF65-F5344CB8AC3E}">
        <p14:creationId xmlns:p14="http://schemas.microsoft.com/office/powerpoint/2010/main" val="12350755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3108543"/>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u="sng" dirty="0">
                <a:solidFill>
                  <a:schemeClr val="dk1"/>
                </a:solidFill>
              </a:rPr>
              <a:t>Personal Scoped App:</a:t>
            </a:r>
            <a:r>
              <a:rPr lang="en-IN" sz="1200" dirty="0">
                <a:solidFill>
                  <a:schemeClr val="dk1"/>
                </a:solidFill>
              </a:rPr>
              <a:t> The app is designed to be a personal scoped app (with personal tab and personal bot) because the document submitted for approval might of sensitive nature. Except for interaction between approver and requestor, there is little scope for collaboration. </a:t>
            </a:r>
          </a:p>
          <a:p>
            <a:pPr marL="265113" lvl="1" indent="-171450">
              <a:spcAft>
                <a:spcPts val="1200"/>
              </a:spcAft>
              <a:buFont typeface="Arial" panose="020B0604020202020204" pitchFamily="34" charset="0"/>
              <a:buChar char="•"/>
            </a:pPr>
            <a:r>
              <a:rPr lang="en-IN" sz="1200" b="1" dirty="0">
                <a:solidFill>
                  <a:schemeClr val="dk1"/>
                </a:solidFill>
                <a:hlinkClick r:id="rId3"/>
              </a:rPr>
              <a:t>Task Modules </a:t>
            </a:r>
            <a:r>
              <a:rPr lang="en-IN" sz="1200" dirty="0">
                <a:solidFill>
                  <a:schemeClr val="dk1"/>
                </a:solidFill>
              </a:rPr>
              <a:t>are used for the review screen owing to the high degree of UI flexibility required to show a comment log with a chat option. In addition, it also has a file attachment section which necessitates a task module / tab view. </a:t>
            </a:r>
          </a:p>
          <a:p>
            <a:pPr marL="268288" lvl="1">
              <a:spcAft>
                <a:spcPts val="1200"/>
              </a:spcAft>
            </a:pPr>
            <a:r>
              <a:rPr lang="en-IN" sz="1200" dirty="0">
                <a:solidFill>
                  <a:schemeClr val="dk1"/>
                </a:solidFill>
              </a:rPr>
              <a:t>The UI also provides user to choose between approval types which reflects in adding approvers as well. This flexibility is easier built in a web page embedded as an iframe. </a:t>
            </a:r>
          </a:p>
          <a:p>
            <a:pPr marL="265113" lvl="1" indent="-171450">
              <a:spcAft>
                <a:spcPts val="1200"/>
              </a:spcAft>
              <a:buFont typeface="Arial" panose="020B0604020202020204" pitchFamily="34" charset="0"/>
              <a:buChar char="•"/>
            </a:pPr>
            <a:endParaRPr lang="en-IN" sz="1200" dirty="0">
              <a:solidFill>
                <a:schemeClr val="dk1"/>
              </a:solidFill>
            </a:endParaRPr>
          </a:p>
          <a:p>
            <a:pPr marL="265113" lvl="1" indent="-171450">
              <a:spcAft>
                <a:spcPts val="1200"/>
              </a:spcAft>
              <a:buFont typeface="Arial" panose="020B0604020202020204" pitchFamily="34" charset="0"/>
              <a:buChar char="•"/>
            </a:pPr>
            <a:endParaRPr lang="en-IN" sz="1200" dirty="0">
              <a:solidFill>
                <a:schemeClr val="dk1"/>
              </a:solidFill>
            </a:endParaRP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616101"/>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dirty="0">
                <a:solidFill>
                  <a:schemeClr val="dk1"/>
                </a:solidFill>
                <a:hlinkClick r:id="rId4"/>
              </a:rPr>
              <a:t>Proactive Messages</a:t>
            </a:r>
            <a:r>
              <a:rPr lang="en-IN" sz="1200" b="1" dirty="0">
                <a:solidFill>
                  <a:schemeClr val="dk1"/>
                </a:solidFill>
              </a:rPr>
              <a:t> </a:t>
            </a:r>
            <a:r>
              <a:rPr lang="en-IN" sz="1200" dirty="0">
                <a:solidFill>
                  <a:schemeClr val="dk1"/>
                </a:solidFill>
              </a:rPr>
              <a:t>are sent for welcoming users and to send updates about approvals, reminders to relevant stakeholders. </a:t>
            </a:r>
          </a:p>
          <a:p>
            <a:pPr marL="265113" lvl="1" indent="-171450">
              <a:spcAft>
                <a:spcPts val="1200"/>
              </a:spcAft>
              <a:buFont typeface="Arial" panose="020B0604020202020204" pitchFamily="34" charset="0"/>
              <a:buChar char="•"/>
            </a:pPr>
            <a:r>
              <a:rPr lang="en-IN" sz="1200" b="1" u="sng" dirty="0">
                <a:solidFill>
                  <a:schemeClr val="dk1"/>
                </a:solidFill>
              </a:rPr>
              <a:t>Group Chat</a:t>
            </a:r>
            <a:r>
              <a:rPr lang="en-IN" sz="1200" dirty="0">
                <a:solidFill>
                  <a:schemeClr val="dk1"/>
                </a:solidFill>
              </a:rPr>
              <a:t>: The app uses a comment log to keep track of comments and let approvers and requestors talk among each other. This is used to be less intrusive in terms of messages from each other. If intrusiveness is not an issue, instead of comments log, there could be a </a:t>
            </a:r>
            <a:r>
              <a:rPr lang="en-IN" sz="1200" dirty="0" err="1">
                <a:solidFill>
                  <a:schemeClr val="dk1"/>
                </a:solidFill>
              </a:rPr>
              <a:t>deeplink</a:t>
            </a:r>
            <a:r>
              <a:rPr lang="en-IN" sz="1200" dirty="0">
                <a:solidFill>
                  <a:schemeClr val="dk1"/>
                </a:solidFill>
              </a:rPr>
              <a:t> to start a group chat with all parties in the approval list. </a:t>
            </a:r>
          </a:p>
          <a:p>
            <a:pPr marL="265113" lvl="1" indent="-171450">
              <a:spcAft>
                <a:spcPts val="1200"/>
              </a:spcAft>
              <a:buFont typeface="Arial" panose="020B0604020202020204" pitchFamily="34" charset="0"/>
              <a:buChar char="•"/>
            </a:pPr>
            <a:r>
              <a:rPr lang="en-IN" sz="1200" b="1" dirty="0">
                <a:solidFill>
                  <a:schemeClr val="dk1"/>
                </a:solidFill>
                <a:hlinkClick r:id="rId5"/>
              </a:rPr>
              <a:t>Card refreshes</a:t>
            </a:r>
            <a:r>
              <a:rPr lang="en-IN" sz="1200" b="1" dirty="0">
                <a:solidFill>
                  <a:schemeClr val="dk1"/>
                </a:solidFill>
              </a:rPr>
              <a:t> </a:t>
            </a:r>
            <a:r>
              <a:rPr lang="en-IN" sz="1200" dirty="0">
                <a:solidFill>
                  <a:schemeClr val="dk1"/>
                </a:solidFill>
              </a:rPr>
              <a:t>are used to minimize the number of cards sent to the end user and reduce overload on user’s chat window by reducing the number of cards sent for the same content to be reviewed. This is crucial as one Approval adaptive card keeps getting updated to show progress using audit log. </a:t>
            </a: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8">
            <a:extLst>
              <a:ext uri="{FF2B5EF4-FFF2-40B4-BE49-F238E27FC236}">
                <a16:creationId xmlns:a16="http://schemas.microsoft.com/office/drawing/2014/main" id="{71896ABE-807D-4423-94E0-72F5054C558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grpSp>
        <p:nvGrpSpPr>
          <p:cNvPr id="14" name="Group 13">
            <a:extLst>
              <a:ext uri="{FF2B5EF4-FFF2-40B4-BE49-F238E27FC236}">
                <a16:creationId xmlns:a16="http://schemas.microsoft.com/office/drawing/2014/main" id="{32CA388A-F276-4CC6-9988-4E83BC73BCE5}"/>
              </a:ext>
            </a:extLst>
          </p:cNvPr>
          <p:cNvGrpSpPr/>
          <p:nvPr/>
        </p:nvGrpSpPr>
        <p:grpSpPr>
          <a:xfrm>
            <a:off x="381696" y="5536613"/>
            <a:ext cx="11470219" cy="928747"/>
            <a:chOff x="426424" y="5513495"/>
            <a:chExt cx="11470219" cy="928747"/>
          </a:xfrm>
        </p:grpSpPr>
        <p:sp>
          <p:nvSpPr>
            <p:cNvPr id="15" name="Rectangle 14">
              <a:extLst>
                <a:ext uri="{FF2B5EF4-FFF2-40B4-BE49-F238E27FC236}">
                  <a16:creationId xmlns:a16="http://schemas.microsoft.com/office/drawing/2014/main" id="{D5937423-EEA8-46E5-8D86-4970E7837B3F}"/>
                </a:ext>
              </a:extLst>
            </p:cNvPr>
            <p:cNvSpPr/>
            <p:nvPr/>
          </p:nvSpPr>
          <p:spPr bwMode="auto">
            <a:xfrm>
              <a:off x="471152" y="5660646"/>
              <a:ext cx="11425491" cy="781596"/>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BE54B1BA-ADCF-442D-8AC9-E3706D8E0120}"/>
                </a:ext>
              </a:extLst>
            </p:cNvPr>
            <p:cNvSpPr txBox="1"/>
            <p:nvPr/>
          </p:nvSpPr>
          <p:spPr>
            <a:xfrm>
              <a:off x="5380386" y="5513495"/>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7" name="TextBox 16">
              <a:extLst>
                <a:ext uri="{FF2B5EF4-FFF2-40B4-BE49-F238E27FC236}">
                  <a16:creationId xmlns:a16="http://schemas.microsoft.com/office/drawing/2014/main" id="{887AC0F0-E0A6-4644-9722-3A13AF0BE43A}"/>
                </a:ext>
              </a:extLst>
            </p:cNvPr>
            <p:cNvSpPr txBox="1"/>
            <p:nvPr/>
          </p:nvSpPr>
          <p:spPr>
            <a:xfrm>
              <a:off x="426424" y="5836401"/>
              <a:ext cx="11425491" cy="276999"/>
            </a:xfrm>
            <a:prstGeom prst="rect">
              <a:avLst/>
            </a:prstGeom>
            <a:noFill/>
          </p:spPr>
          <p:txBody>
            <a:bodyPr wrap="square">
              <a:spAutoFit/>
            </a:bodyPr>
            <a:lstStyle/>
            <a:p>
              <a:pPr marL="265113" lvl="1" indent="-171450">
                <a:spcAft>
                  <a:spcPts val="600"/>
                </a:spcAft>
                <a:buFont typeface="Arial" panose="020B0604020202020204" pitchFamily="34" charset="0"/>
                <a:buChar char="•"/>
              </a:pPr>
              <a:r>
                <a:rPr lang="en-IN" sz="1200" dirty="0">
                  <a:solidFill>
                    <a:schemeClr val="dk1"/>
                  </a:solidFill>
                </a:rPr>
                <a:t>The app uses </a:t>
              </a:r>
              <a:r>
                <a:rPr lang="en-IN" sz="1200" dirty="0">
                  <a:solidFill>
                    <a:schemeClr val="dk1"/>
                  </a:solidFill>
                  <a:hlinkClick r:id="rId6"/>
                </a:rPr>
                <a:t>Files</a:t>
              </a:r>
              <a:r>
                <a:rPr lang="en-IN" sz="1200" dirty="0">
                  <a:solidFill>
                    <a:schemeClr val="dk1"/>
                  </a:solidFill>
                </a:rPr>
                <a:t> Graph API to upload and update files in SharePoint library. </a:t>
              </a:r>
            </a:p>
          </p:txBody>
        </p:sp>
      </p:grpSp>
    </p:spTree>
    <p:extLst>
      <p:ext uri="{BB962C8B-B14F-4D97-AF65-F5344CB8AC3E}">
        <p14:creationId xmlns:p14="http://schemas.microsoft.com/office/powerpoint/2010/main" val="41538935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Solution Architecture</a:t>
            </a:r>
          </a:p>
        </p:txBody>
      </p:sp>
      <p:pic>
        <p:nvPicPr>
          <p:cNvPr id="6" name="Picture 5">
            <a:extLst>
              <a:ext uri="{FF2B5EF4-FFF2-40B4-BE49-F238E27FC236}">
                <a16:creationId xmlns:a16="http://schemas.microsoft.com/office/drawing/2014/main" id="{34EBDC7C-3475-44AB-AE88-3AF9ED00552C}"/>
              </a:ext>
            </a:extLst>
          </p:cNvPr>
          <p:cNvPicPr>
            <a:picLocks noChangeAspect="1"/>
          </p:cNvPicPr>
          <p:nvPr/>
        </p:nvPicPr>
        <p:blipFill>
          <a:blip r:embed="rId3"/>
          <a:stretch>
            <a:fillRect/>
          </a:stretch>
        </p:blipFill>
        <p:spPr>
          <a:xfrm>
            <a:off x="2308944" y="3318655"/>
            <a:ext cx="523875" cy="471488"/>
          </a:xfrm>
          <a:prstGeom prst="rect">
            <a:avLst/>
          </a:prstGeom>
        </p:spPr>
      </p:pic>
      <p:grpSp>
        <p:nvGrpSpPr>
          <p:cNvPr id="86" name="Group 85">
            <a:extLst>
              <a:ext uri="{FF2B5EF4-FFF2-40B4-BE49-F238E27FC236}">
                <a16:creationId xmlns:a16="http://schemas.microsoft.com/office/drawing/2014/main" id="{0E91C841-5949-4ACB-B94B-18AEEC95A470}"/>
              </a:ext>
            </a:extLst>
          </p:cNvPr>
          <p:cNvGrpSpPr/>
          <p:nvPr/>
        </p:nvGrpSpPr>
        <p:grpSpPr>
          <a:xfrm>
            <a:off x="1035370" y="2216528"/>
            <a:ext cx="851058" cy="933245"/>
            <a:chOff x="425949" y="3238447"/>
            <a:chExt cx="851058" cy="933245"/>
          </a:xfrm>
        </p:grpSpPr>
        <p:pic>
          <p:nvPicPr>
            <p:cNvPr id="4" name="Graphic 3" descr="User">
              <a:extLst>
                <a:ext uri="{FF2B5EF4-FFF2-40B4-BE49-F238E27FC236}">
                  <a16:creationId xmlns:a16="http://schemas.microsoft.com/office/drawing/2014/main" id="{B9789012-CEEF-49EB-93E7-F70C8A3C6CD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7755" y="3238447"/>
              <a:ext cx="516155" cy="516155"/>
            </a:xfrm>
            <a:prstGeom prst="rect">
              <a:avLst/>
            </a:prstGeom>
          </p:spPr>
        </p:pic>
        <p:sp>
          <p:nvSpPr>
            <p:cNvPr id="7" name="TextBox 6">
              <a:extLst>
                <a:ext uri="{FF2B5EF4-FFF2-40B4-BE49-F238E27FC236}">
                  <a16:creationId xmlns:a16="http://schemas.microsoft.com/office/drawing/2014/main" id="{96FCB008-93CC-4871-B0C1-DFF18D513846}"/>
                </a:ext>
              </a:extLst>
            </p:cNvPr>
            <p:cNvSpPr txBox="1"/>
            <p:nvPr/>
          </p:nvSpPr>
          <p:spPr>
            <a:xfrm>
              <a:off x="425949" y="3740942"/>
              <a:ext cx="851058" cy="430750"/>
            </a:xfrm>
            <a:prstGeom prst="rect">
              <a:avLst/>
            </a:prstGeom>
            <a:noFill/>
          </p:spPr>
          <p:txBody>
            <a:bodyPr wrap="none" lIns="36000" tIns="36000" rIns="36000" bIns="36000"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Employee</a:t>
              </a:r>
            </a:p>
            <a:p>
              <a:pPr algn="ctr">
                <a:lnSpc>
                  <a:spcPct val="90000"/>
                </a:lnSpc>
                <a:spcAft>
                  <a:spcPts val="200"/>
                </a:spcAft>
              </a:pPr>
              <a:r>
                <a:rPr lang="en-IN" sz="1200" dirty="0">
                  <a:gradFill>
                    <a:gsLst>
                      <a:gs pos="2917">
                        <a:schemeClr val="tx1"/>
                      </a:gs>
                      <a:gs pos="30000">
                        <a:schemeClr val="tx1"/>
                      </a:gs>
                    </a:gsLst>
                    <a:lin ang="5400000" scaled="0"/>
                  </a:gradFill>
                </a:rPr>
                <a:t>(Requestor)</a:t>
              </a:r>
            </a:p>
          </p:txBody>
        </p:sp>
      </p:grpSp>
      <p:sp>
        <p:nvSpPr>
          <p:cNvPr id="9" name="TextBox 8">
            <a:extLst>
              <a:ext uri="{FF2B5EF4-FFF2-40B4-BE49-F238E27FC236}">
                <a16:creationId xmlns:a16="http://schemas.microsoft.com/office/drawing/2014/main" id="{FE618748-82EE-45B6-9F41-7F4698721946}"/>
              </a:ext>
            </a:extLst>
          </p:cNvPr>
          <p:cNvSpPr txBox="1"/>
          <p:nvPr/>
        </p:nvSpPr>
        <p:spPr>
          <a:xfrm>
            <a:off x="2179758" y="3798817"/>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pic>
        <p:nvPicPr>
          <p:cNvPr id="10" name="Picture 9">
            <a:extLst>
              <a:ext uri="{FF2B5EF4-FFF2-40B4-BE49-F238E27FC236}">
                <a16:creationId xmlns:a16="http://schemas.microsoft.com/office/drawing/2014/main" id="{6EA636B7-B228-4BE9-AA83-BD716DBC38FF}"/>
              </a:ext>
            </a:extLst>
          </p:cNvPr>
          <p:cNvPicPr>
            <a:picLocks noChangeAspect="1"/>
          </p:cNvPicPr>
          <p:nvPr/>
        </p:nvPicPr>
        <p:blipFill>
          <a:blip r:embed="rId6"/>
          <a:stretch>
            <a:fillRect/>
          </a:stretch>
        </p:blipFill>
        <p:spPr>
          <a:xfrm>
            <a:off x="4502841" y="3266044"/>
            <a:ext cx="554182" cy="554182"/>
          </a:xfrm>
          <a:prstGeom prst="rect">
            <a:avLst/>
          </a:prstGeom>
        </p:spPr>
      </p:pic>
      <p:pic>
        <p:nvPicPr>
          <p:cNvPr id="11" name="Picture 10">
            <a:extLst>
              <a:ext uri="{FF2B5EF4-FFF2-40B4-BE49-F238E27FC236}">
                <a16:creationId xmlns:a16="http://schemas.microsoft.com/office/drawing/2014/main" id="{30174013-2403-448B-8F84-40D956B8D5DB}"/>
              </a:ext>
            </a:extLst>
          </p:cNvPr>
          <p:cNvPicPr>
            <a:picLocks noChangeAspect="1"/>
          </p:cNvPicPr>
          <p:nvPr/>
        </p:nvPicPr>
        <p:blipFill>
          <a:blip r:embed="rId7"/>
          <a:stretch>
            <a:fillRect/>
          </a:stretch>
        </p:blipFill>
        <p:spPr>
          <a:xfrm>
            <a:off x="7450165" y="3242167"/>
            <a:ext cx="600075" cy="581025"/>
          </a:xfrm>
          <a:prstGeom prst="rect">
            <a:avLst/>
          </a:prstGeom>
        </p:spPr>
      </p:pic>
      <p:sp>
        <p:nvSpPr>
          <p:cNvPr id="12" name="TextBox 11">
            <a:extLst>
              <a:ext uri="{FF2B5EF4-FFF2-40B4-BE49-F238E27FC236}">
                <a16:creationId xmlns:a16="http://schemas.microsoft.com/office/drawing/2014/main" id="{903A56B4-8D7A-4C77-8423-BD342BBCB98B}"/>
              </a:ext>
            </a:extLst>
          </p:cNvPr>
          <p:cNvSpPr txBox="1"/>
          <p:nvPr/>
        </p:nvSpPr>
        <p:spPr>
          <a:xfrm>
            <a:off x="7073480" y="3689827"/>
            <a:ext cx="1369862" cy="653512"/>
          </a:xfrm>
          <a:prstGeom prst="rect">
            <a:avLst/>
          </a:prstGeom>
          <a:noFill/>
        </p:spPr>
        <p:txBody>
          <a:bodyPr wrap="none" lIns="182880" tIns="146304" rIns="182880" bIns="146304" rtlCol="0">
            <a:spAutoFit/>
          </a:bodyPr>
          <a:lstStyle/>
          <a:p>
            <a:pPr algn="ctr">
              <a:lnSpc>
                <a:spcPct val="90000"/>
              </a:lnSpc>
              <a:spcAft>
                <a:spcPts val="200"/>
              </a:spcAft>
            </a:pPr>
            <a:r>
              <a:rPr lang="en-IN" sz="1200">
                <a:gradFill>
                  <a:gsLst>
                    <a:gs pos="2917">
                      <a:schemeClr val="tx1"/>
                    </a:gs>
                    <a:gs pos="30000">
                      <a:schemeClr val="tx1"/>
                    </a:gs>
                  </a:gsLst>
                  <a:lin ang="5400000" scaled="0"/>
                </a:gradFill>
              </a:rPr>
              <a:t>Approve Assist</a:t>
            </a:r>
            <a:endParaRPr lang="en-IN" sz="1200" dirty="0">
              <a:gradFill>
                <a:gsLst>
                  <a:gs pos="2917">
                    <a:schemeClr val="tx1"/>
                  </a:gs>
                  <a:gs pos="30000">
                    <a:schemeClr val="tx1"/>
                  </a:gs>
                </a:gsLst>
                <a:lin ang="5400000" scaled="0"/>
              </a:gradFill>
            </a:endParaRPr>
          </a:p>
          <a:p>
            <a:pPr algn="ctr">
              <a:lnSpc>
                <a:spcPct val="90000"/>
              </a:lnSpc>
              <a:spcAft>
                <a:spcPts val="200"/>
              </a:spcAft>
            </a:pPr>
            <a:r>
              <a:rPr lang="en-IN" sz="1200" dirty="0">
                <a:gradFill>
                  <a:gsLst>
                    <a:gs pos="2917">
                      <a:schemeClr val="tx1"/>
                    </a:gs>
                    <a:gs pos="30000">
                      <a:schemeClr val="tx1"/>
                    </a:gs>
                  </a:gsLst>
                  <a:lin ang="5400000" scaled="0"/>
                </a:gradFill>
              </a:rPr>
              <a:t>App Service</a:t>
            </a:r>
          </a:p>
        </p:txBody>
      </p:sp>
      <p:sp>
        <p:nvSpPr>
          <p:cNvPr id="18" name="TextBox 17">
            <a:extLst>
              <a:ext uri="{FF2B5EF4-FFF2-40B4-BE49-F238E27FC236}">
                <a16:creationId xmlns:a16="http://schemas.microsoft.com/office/drawing/2014/main" id="{8E5A9DEC-4B4F-4792-A9E7-E408DBA90C4A}"/>
              </a:ext>
            </a:extLst>
          </p:cNvPr>
          <p:cNvSpPr txBox="1"/>
          <p:nvPr/>
        </p:nvSpPr>
        <p:spPr>
          <a:xfrm>
            <a:off x="4092078" y="3780155"/>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19" name="Straight Arrow Connector 18">
            <a:extLst>
              <a:ext uri="{FF2B5EF4-FFF2-40B4-BE49-F238E27FC236}">
                <a16:creationId xmlns:a16="http://schemas.microsoft.com/office/drawing/2014/main" id="{49BBD309-6839-4FA9-97C7-DB141A958D7A}"/>
              </a:ext>
            </a:extLst>
          </p:cNvPr>
          <p:cNvCxnSpPr>
            <a:cxnSpLocks/>
          </p:cNvCxnSpPr>
          <p:nvPr/>
        </p:nvCxnSpPr>
        <p:spPr>
          <a:xfrm>
            <a:off x="5206863" y="3553839"/>
            <a:ext cx="2198980"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8D73B8A-DA5D-4FCE-A923-C786F9560457}"/>
              </a:ext>
            </a:extLst>
          </p:cNvPr>
          <p:cNvSpPr txBox="1"/>
          <p:nvPr/>
        </p:nvSpPr>
        <p:spPr>
          <a:xfrm>
            <a:off x="5747768" y="3376162"/>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Create request, Approve request</a:t>
            </a:r>
          </a:p>
        </p:txBody>
      </p:sp>
      <p:pic>
        <p:nvPicPr>
          <p:cNvPr id="33" name="Graphic 32" descr="Cloud">
            <a:extLst>
              <a:ext uri="{FF2B5EF4-FFF2-40B4-BE49-F238E27FC236}">
                <a16:creationId xmlns:a16="http://schemas.microsoft.com/office/drawing/2014/main" id="{6BDB1493-E1D6-4E1E-9B7E-003E524E3E0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810401" y="1357588"/>
            <a:ext cx="755703" cy="755703"/>
          </a:xfrm>
          <a:prstGeom prst="rect">
            <a:avLst/>
          </a:prstGeom>
        </p:spPr>
      </p:pic>
      <p:sp>
        <p:nvSpPr>
          <p:cNvPr id="38" name="TextBox 37">
            <a:extLst>
              <a:ext uri="{FF2B5EF4-FFF2-40B4-BE49-F238E27FC236}">
                <a16:creationId xmlns:a16="http://schemas.microsoft.com/office/drawing/2014/main" id="{EF21CB14-2AD9-4EE1-AEDF-AA46F4842B23}"/>
              </a:ext>
            </a:extLst>
          </p:cNvPr>
          <p:cNvSpPr txBox="1"/>
          <p:nvPr/>
        </p:nvSpPr>
        <p:spPr>
          <a:xfrm>
            <a:off x="3369823" y="1858492"/>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40" name="Picture 39">
            <a:extLst>
              <a:ext uri="{FF2B5EF4-FFF2-40B4-BE49-F238E27FC236}">
                <a16:creationId xmlns:a16="http://schemas.microsoft.com/office/drawing/2014/main" id="{020B7161-E461-4AC1-901B-B1D5EA59188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7390410" y="5343616"/>
            <a:ext cx="678942" cy="567798"/>
          </a:xfrm>
          <a:prstGeom prst="rect">
            <a:avLst/>
          </a:prstGeom>
        </p:spPr>
      </p:pic>
      <p:cxnSp>
        <p:nvCxnSpPr>
          <p:cNvPr id="41" name="Straight Arrow Connector 40">
            <a:extLst>
              <a:ext uri="{FF2B5EF4-FFF2-40B4-BE49-F238E27FC236}">
                <a16:creationId xmlns:a16="http://schemas.microsoft.com/office/drawing/2014/main" id="{82639E9F-CDEC-427E-B1DF-13D48C0189ED}"/>
              </a:ext>
            </a:extLst>
          </p:cNvPr>
          <p:cNvCxnSpPr>
            <a:cxnSpLocks/>
            <a:stCxn id="6" idx="3"/>
            <a:endCxn id="10" idx="1"/>
          </p:cNvCxnSpPr>
          <p:nvPr/>
        </p:nvCxnSpPr>
        <p:spPr>
          <a:xfrm flipV="1">
            <a:off x="2832819" y="3543135"/>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C93378-CF70-4A9F-83A2-F2A67FDDF9C9}"/>
              </a:ext>
            </a:extLst>
          </p:cNvPr>
          <p:cNvSpPr txBox="1"/>
          <p:nvPr/>
        </p:nvSpPr>
        <p:spPr>
          <a:xfrm>
            <a:off x="3178458" y="3407458"/>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Bot / Task Module / ME</a:t>
            </a:r>
          </a:p>
        </p:txBody>
      </p:sp>
      <p:pic>
        <p:nvPicPr>
          <p:cNvPr id="47" name="Picture 46">
            <a:extLst>
              <a:ext uri="{FF2B5EF4-FFF2-40B4-BE49-F238E27FC236}">
                <a16:creationId xmlns:a16="http://schemas.microsoft.com/office/drawing/2014/main" id="{78C04E32-0FD9-4FA0-B604-A939D78211F1}"/>
              </a:ext>
            </a:extLst>
          </p:cNvPr>
          <p:cNvPicPr>
            <a:picLocks noChangeAspect="1"/>
          </p:cNvPicPr>
          <p:nvPr/>
        </p:nvPicPr>
        <p:blipFill>
          <a:blip r:embed="rId11"/>
          <a:stretch>
            <a:fillRect/>
          </a:stretch>
        </p:blipFill>
        <p:spPr>
          <a:xfrm>
            <a:off x="7531876" y="2005180"/>
            <a:ext cx="419100" cy="419100"/>
          </a:xfrm>
          <a:prstGeom prst="rect">
            <a:avLst/>
          </a:prstGeom>
        </p:spPr>
      </p:pic>
      <p:sp>
        <p:nvSpPr>
          <p:cNvPr id="48" name="TextBox 47">
            <a:extLst>
              <a:ext uri="{FF2B5EF4-FFF2-40B4-BE49-F238E27FC236}">
                <a16:creationId xmlns:a16="http://schemas.microsoft.com/office/drawing/2014/main" id="{2AA2008D-EF81-45E3-A32C-2D6ACEBA6AF6}"/>
              </a:ext>
            </a:extLst>
          </p:cNvPr>
          <p:cNvSpPr txBox="1"/>
          <p:nvPr/>
        </p:nvSpPr>
        <p:spPr>
          <a:xfrm>
            <a:off x="7354635" y="1851731"/>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AAD</a:t>
            </a:r>
          </a:p>
        </p:txBody>
      </p:sp>
      <p:cxnSp>
        <p:nvCxnSpPr>
          <p:cNvPr id="49" name="Straight Arrow Connector 48">
            <a:extLst>
              <a:ext uri="{FF2B5EF4-FFF2-40B4-BE49-F238E27FC236}">
                <a16:creationId xmlns:a16="http://schemas.microsoft.com/office/drawing/2014/main" id="{B420964E-5402-4266-A678-594847F5D072}"/>
              </a:ext>
            </a:extLst>
          </p:cNvPr>
          <p:cNvCxnSpPr>
            <a:cxnSpLocks/>
            <a:stCxn id="47" idx="2"/>
            <a:endCxn id="11" idx="0"/>
          </p:cNvCxnSpPr>
          <p:nvPr/>
        </p:nvCxnSpPr>
        <p:spPr>
          <a:xfrm>
            <a:off x="7741426" y="2424280"/>
            <a:ext cx="8777" cy="817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B5E070F-9741-4E76-A0B2-5E2640BA83A6}"/>
              </a:ext>
            </a:extLst>
          </p:cNvPr>
          <p:cNvSpPr txBox="1"/>
          <p:nvPr/>
        </p:nvSpPr>
        <p:spPr>
          <a:xfrm>
            <a:off x="7171053" y="2644424"/>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SSO</a:t>
            </a:r>
          </a:p>
        </p:txBody>
      </p:sp>
      <p:sp>
        <p:nvSpPr>
          <p:cNvPr id="51" name="TextBox 50">
            <a:extLst>
              <a:ext uri="{FF2B5EF4-FFF2-40B4-BE49-F238E27FC236}">
                <a16:creationId xmlns:a16="http://schemas.microsoft.com/office/drawing/2014/main" id="{56236ADF-5206-4B57-9366-6B21ECBB7BA6}"/>
              </a:ext>
            </a:extLst>
          </p:cNvPr>
          <p:cNvSpPr txBox="1"/>
          <p:nvPr/>
        </p:nvSpPr>
        <p:spPr>
          <a:xfrm>
            <a:off x="7147072" y="5827648"/>
            <a:ext cx="1117995"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Approvals</a:t>
            </a:r>
          </a:p>
        </p:txBody>
      </p:sp>
      <p:cxnSp>
        <p:nvCxnSpPr>
          <p:cNvPr id="90" name="Connector: Elbow 89">
            <a:extLst>
              <a:ext uri="{FF2B5EF4-FFF2-40B4-BE49-F238E27FC236}">
                <a16:creationId xmlns:a16="http://schemas.microsoft.com/office/drawing/2014/main" id="{8A0E0D07-68A8-4BAF-843B-D79DB5E75703}"/>
              </a:ext>
            </a:extLst>
          </p:cNvPr>
          <p:cNvCxnSpPr>
            <a:cxnSpLocks/>
            <a:stCxn id="4" idx="3"/>
            <a:endCxn id="6" idx="1"/>
          </p:cNvCxnSpPr>
          <p:nvPr/>
        </p:nvCxnSpPr>
        <p:spPr>
          <a:xfrm>
            <a:off x="1693331" y="2474606"/>
            <a:ext cx="615613" cy="1079793"/>
          </a:xfrm>
          <a:prstGeom prst="bentConnector3">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C32C25B9-429C-47B9-A513-5DB59A7C4F08}"/>
              </a:ext>
            </a:extLst>
          </p:cNvPr>
          <p:cNvGrpSpPr/>
          <p:nvPr/>
        </p:nvGrpSpPr>
        <p:grpSpPr>
          <a:xfrm>
            <a:off x="990363" y="4602219"/>
            <a:ext cx="791105" cy="933245"/>
            <a:chOff x="392390" y="3238447"/>
            <a:chExt cx="791105" cy="933245"/>
          </a:xfrm>
        </p:grpSpPr>
        <p:pic>
          <p:nvPicPr>
            <p:cNvPr id="133" name="Graphic 132" descr="User">
              <a:extLst>
                <a:ext uri="{FF2B5EF4-FFF2-40B4-BE49-F238E27FC236}">
                  <a16:creationId xmlns:a16="http://schemas.microsoft.com/office/drawing/2014/main" id="{E83516D2-6EF4-4083-8185-EEA1D5F6E2D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7755" y="3238447"/>
              <a:ext cx="516155" cy="516155"/>
            </a:xfrm>
            <a:prstGeom prst="rect">
              <a:avLst/>
            </a:prstGeom>
          </p:spPr>
        </p:pic>
        <p:sp>
          <p:nvSpPr>
            <p:cNvPr id="134" name="TextBox 133">
              <a:extLst>
                <a:ext uri="{FF2B5EF4-FFF2-40B4-BE49-F238E27FC236}">
                  <a16:creationId xmlns:a16="http://schemas.microsoft.com/office/drawing/2014/main" id="{86746624-B535-41A9-9D66-108789732CFA}"/>
                </a:ext>
              </a:extLst>
            </p:cNvPr>
            <p:cNvSpPr txBox="1"/>
            <p:nvPr/>
          </p:nvSpPr>
          <p:spPr>
            <a:xfrm>
              <a:off x="392390" y="3740942"/>
              <a:ext cx="791105" cy="430750"/>
            </a:xfrm>
            <a:prstGeom prst="rect">
              <a:avLst/>
            </a:prstGeom>
            <a:noFill/>
          </p:spPr>
          <p:txBody>
            <a:bodyPr wrap="none" lIns="36000" tIns="36000" rIns="36000" bIns="36000"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Employee</a:t>
              </a:r>
            </a:p>
            <a:p>
              <a:pPr algn="ctr">
                <a:lnSpc>
                  <a:spcPct val="90000"/>
                </a:lnSpc>
                <a:spcAft>
                  <a:spcPts val="200"/>
                </a:spcAft>
              </a:pPr>
              <a:r>
                <a:rPr lang="en-IN" sz="1200" dirty="0">
                  <a:gradFill>
                    <a:gsLst>
                      <a:gs pos="2917">
                        <a:schemeClr val="tx1"/>
                      </a:gs>
                      <a:gs pos="30000">
                        <a:schemeClr val="tx1"/>
                      </a:gs>
                    </a:gsLst>
                    <a:lin ang="5400000" scaled="0"/>
                  </a:gradFill>
                </a:rPr>
                <a:t>(Approver)</a:t>
              </a:r>
            </a:p>
          </p:txBody>
        </p:sp>
      </p:grpSp>
      <p:cxnSp>
        <p:nvCxnSpPr>
          <p:cNvPr id="135" name="Connector: Elbow 134">
            <a:extLst>
              <a:ext uri="{FF2B5EF4-FFF2-40B4-BE49-F238E27FC236}">
                <a16:creationId xmlns:a16="http://schemas.microsoft.com/office/drawing/2014/main" id="{DED4B94F-395A-473F-B2EF-7F91EC4778A4}"/>
              </a:ext>
            </a:extLst>
          </p:cNvPr>
          <p:cNvCxnSpPr>
            <a:cxnSpLocks/>
            <a:stCxn id="6" idx="1"/>
            <a:endCxn id="133" idx="3"/>
          </p:cNvCxnSpPr>
          <p:nvPr/>
        </p:nvCxnSpPr>
        <p:spPr>
          <a:xfrm rot="10800000" flipV="1">
            <a:off x="1681884" y="3554399"/>
            <a:ext cx="627061" cy="1305898"/>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00A8ECAD-FB12-476C-B4A7-630FE7362696}"/>
              </a:ext>
            </a:extLst>
          </p:cNvPr>
          <p:cNvGrpSpPr/>
          <p:nvPr/>
        </p:nvGrpSpPr>
        <p:grpSpPr>
          <a:xfrm>
            <a:off x="5734063" y="5323696"/>
            <a:ext cx="1555699" cy="715154"/>
            <a:chOff x="5198321" y="5288065"/>
            <a:chExt cx="1555699" cy="715154"/>
          </a:xfrm>
        </p:grpSpPr>
        <p:pic>
          <p:nvPicPr>
            <p:cNvPr id="139" name="Picture 138">
              <a:extLst>
                <a:ext uri="{FF2B5EF4-FFF2-40B4-BE49-F238E27FC236}">
                  <a16:creationId xmlns:a16="http://schemas.microsoft.com/office/drawing/2014/main" id="{1C5AC4D9-082C-40E7-8276-0E526934ACE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5638619" y="5288065"/>
              <a:ext cx="678942" cy="567798"/>
            </a:xfrm>
            <a:prstGeom prst="rect">
              <a:avLst/>
            </a:prstGeom>
          </p:spPr>
        </p:pic>
        <p:sp>
          <p:nvSpPr>
            <p:cNvPr id="140" name="TextBox 139">
              <a:extLst>
                <a:ext uri="{FF2B5EF4-FFF2-40B4-BE49-F238E27FC236}">
                  <a16:creationId xmlns:a16="http://schemas.microsoft.com/office/drawing/2014/main" id="{3688A7E4-81A1-4D7B-A076-CD210F3F0FE4}"/>
                </a:ext>
              </a:extLst>
            </p:cNvPr>
            <p:cNvSpPr txBox="1"/>
            <p:nvPr/>
          </p:nvSpPr>
          <p:spPr>
            <a:xfrm>
              <a:off x="5198321" y="5792016"/>
              <a:ext cx="1555699"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Comments &amp; Audit status</a:t>
              </a:r>
            </a:p>
          </p:txBody>
        </p:sp>
      </p:grpSp>
      <p:sp>
        <p:nvSpPr>
          <p:cNvPr id="106" name="Rectangle 105">
            <a:extLst>
              <a:ext uri="{FF2B5EF4-FFF2-40B4-BE49-F238E27FC236}">
                <a16:creationId xmlns:a16="http://schemas.microsoft.com/office/drawing/2014/main" id="{6FE306A6-8A58-4520-94CA-16C81F1163CE}"/>
              </a:ext>
            </a:extLst>
          </p:cNvPr>
          <p:cNvSpPr/>
          <p:nvPr/>
        </p:nvSpPr>
        <p:spPr bwMode="auto">
          <a:xfrm>
            <a:off x="5728592" y="5252420"/>
            <a:ext cx="2600753" cy="80000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3" name="Connector: Elbow 142">
            <a:extLst>
              <a:ext uri="{FF2B5EF4-FFF2-40B4-BE49-F238E27FC236}">
                <a16:creationId xmlns:a16="http://schemas.microsoft.com/office/drawing/2014/main" id="{A77A4692-34F5-4A3E-9E23-C59D9A0193C7}"/>
              </a:ext>
            </a:extLst>
          </p:cNvPr>
          <p:cNvCxnSpPr>
            <a:cxnSpLocks/>
            <a:endCxn id="106" idx="0"/>
          </p:cNvCxnSpPr>
          <p:nvPr/>
        </p:nvCxnSpPr>
        <p:spPr>
          <a:xfrm rot="5400000">
            <a:off x="6677598" y="4171601"/>
            <a:ext cx="1432191" cy="729447"/>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76DCFF1-9451-41CB-823D-F512B81B602F}"/>
              </a:ext>
            </a:extLst>
          </p:cNvPr>
          <p:cNvSpPr txBox="1"/>
          <p:nvPr/>
        </p:nvSpPr>
        <p:spPr>
          <a:xfrm>
            <a:off x="6161023" y="4660702"/>
            <a:ext cx="1401534" cy="4882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 POST File blobs, conversation IDs</a:t>
            </a:r>
          </a:p>
        </p:txBody>
      </p:sp>
      <p:sp>
        <p:nvSpPr>
          <p:cNvPr id="3" name="Title 8">
            <a:extLst>
              <a:ext uri="{FF2B5EF4-FFF2-40B4-BE49-F238E27FC236}">
                <a16:creationId xmlns:a16="http://schemas.microsoft.com/office/drawing/2014/main" id="{FFB05A5A-35F2-4F59-A3D6-C76FBBE47AB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Approval Assistant</a:t>
            </a:r>
          </a:p>
        </p:txBody>
      </p:sp>
      <p:sp>
        <p:nvSpPr>
          <p:cNvPr id="13" name="Rectangle 12">
            <a:extLst>
              <a:ext uri="{FF2B5EF4-FFF2-40B4-BE49-F238E27FC236}">
                <a16:creationId xmlns:a16="http://schemas.microsoft.com/office/drawing/2014/main" id="{46EDD6E7-D4EF-4F12-95E9-3254E2BC7056}"/>
              </a:ext>
            </a:extLst>
          </p:cNvPr>
          <p:cNvSpPr/>
          <p:nvPr/>
        </p:nvSpPr>
        <p:spPr bwMode="auto">
          <a:xfrm>
            <a:off x="4058783" y="1805721"/>
            <a:ext cx="5016391"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D26D7DD3-548F-468B-8599-A62C11152FD2}"/>
              </a:ext>
            </a:extLst>
          </p:cNvPr>
          <p:cNvGrpSpPr/>
          <p:nvPr/>
        </p:nvGrpSpPr>
        <p:grpSpPr>
          <a:xfrm>
            <a:off x="10409751" y="3240222"/>
            <a:ext cx="1158293" cy="727011"/>
            <a:chOff x="10195637" y="2794830"/>
            <a:chExt cx="1158293" cy="799712"/>
          </a:xfrm>
        </p:grpSpPr>
        <p:pic>
          <p:nvPicPr>
            <p:cNvPr id="14" name="Picture 13">
              <a:extLst>
                <a:ext uri="{FF2B5EF4-FFF2-40B4-BE49-F238E27FC236}">
                  <a16:creationId xmlns:a16="http://schemas.microsoft.com/office/drawing/2014/main" id="{82120180-50F2-4B78-A043-FCC51A057456}"/>
                </a:ext>
              </a:extLst>
            </p:cNvPr>
            <p:cNvPicPr>
              <a:picLocks noChangeAspect="1"/>
            </p:cNvPicPr>
            <p:nvPr/>
          </p:nvPicPr>
          <p:blipFill>
            <a:blip r:embed="rId12"/>
            <a:stretch>
              <a:fillRect/>
            </a:stretch>
          </p:blipFill>
          <p:spPr>
            <a:xfrm>
              <a:off x="10447124" y="2794830"/>
              <a:ext cx="655320" cy="647700"/>
            </a:xfrm>
            <a:prstGeom prst="rect">
              <a:avLst/>
            </a:prstGeom>
          </p:spPr>
        </p:pic>
        <p:sp>
          <p:nvSpPr>
            <p:cNvPr id="52" name="TextBox 51">
              <a:extLst>
                <a:ext uri="{FF2B5EF4-FFF2-40B4-BE49-F238E27FC236}">
                  <a16:creationId xmlns:a16="http://schemas.microsoft.com/office/drawing/2014/main" id="{6B499512-F334-44F6-81B5-AA1409391EE7}"/>
                </a:ext>
              </a:extLst>
            </p:cNvPr>
            <p:cNvSpPr txBox="1"/>
            <p:nvPr/>
          </p:nvSpPr>
          <p:spPr>
            <a:xfrm>
              <a:off x="10195637" y="3244840"/>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SharePoint Document library</a:t>
              </a:r>
            </a:p>
          </p:txBody>
        </p:sp>
      </p:grpSp>
      <p:cxnSp>
        <p:nvCxnSpPr>
          <p:cNvPr id="54" name="Straight Arrow Connector 53">
            <a:extLst>
              <a:ext uri="{FF2B5EF4-FFF2-40B4-BE49-F238E27FC236}">
                <a16:creationId xmlns:a16="http://schemas.microsoft.com/office/drawing/2014/main" id="{95DEAFEC-8151-4558-A4EF-89A76B4BF4C2}"/>
              </a:ext>
            </a:extLst>
          </p:cNvPr>
          <p:cNvCxnSpPr>
            <a:cxnSpLocks/>
            <a:stCxn id="11" idx="3"/>
            <a:endCxn id="14" idx="1"/>
          </p:cNvCxnSpPr>
          <p:nvPr/>
        </p:nvCxnSpPr>
        <p:spPr>
          <a:xfrm>
            <a:off x="8050240" y="3532680"/>
            <a:ext cx="2610998" cy="195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2BC4861-B437-468C-9BD1-53B971EDB11D}"/>
              </a:ext>
            </a:extLst>
          </p:cNvPr>
          <p:cNvSpPr txBox="1"/>
          <p:nvPr/>
        </p:nvSpPr>
        <p:spPr>
          <a:xfrm>
            <a:off x="9146200" y="3427617"/>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 POST attachments</a:t>
            </a:r>
          </a:p>
        </p:txBody>
      </p:sp>
    </p:spTree>
    <p:extLst>
      <p:ext uri="{BB962C8B-B14F-4D97-AF65-F5344CB8AC3E}">
        <p14:creationId xmlns:p14="http://schemas.microsoft.com/office/powerpoint/2010/main" val="360168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the targets provided for Daniela are achievable and Daniela has no further questions to discuss with manager, she proceeds to accept the target set for her.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Banking &amp; Financial Services </a:t>
            </a:r>
            <a:r>
              <a:rPr lang="en-IN" sz="1050" spc="0" dirty="0">
                <a:ln>
                  <a:noFill/>
                </a:ln>
                <a:latin typeface="+mn-lt"/>
                <a:cs typeface="Segoe UI Light" panose="020B0502040204020203" pitchFamily="34" charset="0"/>
              </a:rPr>
              <a:t>– Lead Management System</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6" y="549456"/>
            <a:ext cx="9862240" cy="5745599"/>
          </a:xfrm>
          <a:prstGeom prst="rect">
            <a:avLst/>
          </a:prstGeom>
        </p:spPr>
      </p:pic>
    </p:spTree>
    <p:extLst>
      <p:ext uri="{BB962C8B-B14F-4D97-AF65-F5344CB8AC3E}">
        <p14:creationId xmlns:p14="http://schemas.microsoft.com/office/powerpoint/2010/main" val="25738506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1_Modern Workplace 2016">
  <a:themeElements>
    <a:clrScheme name="Custom 7">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D83B01"/>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ern Workplace 2016" id="{438ED011-8D7B-4F66-AF61-9C0F95262BBE}" vid="{9DCA5458-83D4-4BB3-809A-6E3664CC262D}"/>
    </a:ext>
  </a:extLst>
</a:theme>
</file>

<file path=ppt/theme/theme11.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4.xml><?xml version="1.0" encoding="utf-8"?>
<a:theme xmlns:a="http://schemas.openxmlformats.org/drawingml/2006/main" name="1_Microsoft 365 PPT Theme 2019">
  <a:themeElements>
    <a:clrScheme name="Microsoft 365 Colorful">
      <a:dk1>
        <a:srgbClr val="000000"/>
      </a:dk1>
      <a:lt1>
        <a:srgbClr val="FFFFFF"/>
      </a:lt1>
      <a:dk2>
        <a:srgbClr val="0078D7"/>
      </a:dk2>
      <a:lt2>
        <a:srgbClr val="F3F3F3"/>
      </a:lt2>
      <a:accent1>
        <a:srgbClr val="505050"/>
      </a:accent1>
      <a:accent2>
        <a:srgbClr val="0078D7"/>
      </a:accent2>
      <a:accent3>
        <a:srgbClr val="00BCF2"/>
      </a:accent3>
      <a:accent4>
        <a:srgbClr val="E3008C"/>
      </a:accent4>
      <a:accent5>
        <a:srgbClr val="5C2D91"/>
      </a:accent5>
      <a:accent6>
        <a:srgbClr val="107C10"/>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heme 2019" id="{07F2CB49-9258-4EC9-A85C-5AE4DEB20C95}" vid="{45313BCA-10AA-44B7-BA0A-2BB355B77504}"/>
    </a:ext>
  </a:extLst>
</a:theme>
</file>

<file path=ppt/theme/theme5.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7.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5_Office 365 PPT Template - 2017">
  <a:themeElements>
    <a:clrScheme name="Custom 1">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9.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ed971524-76e7-40a8-a01a-f99956bd178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2" ma:contentTypeDescription="Create a new document." ma:contentTypeScope="" ma:versionID="d02f06a71c76430921e81eb5e58ef58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3402702269d13ac697cfe1994138c5a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188C5C-FA4B-4DBA-B088-FB598F6D981C}">
  <ds:schemaRefs>
    <ds:schemaRef ds:uri="http://purl.org/dc/elements/1.1/"/>
    <ds:schemaRef ds:uri="http://purl.org/dc/dcmitype/"/>
    <ds:schemaRef ds:uri="http://schemas.microsoft.com/office/2006/metadata/properties"/>
    <ds:schemaRef ds:uri="http://schemas.microsoft.com/office/2006/documentManagement/types"/>
    <ds:schemaRef ds:uri="http://www.w3.org/XML/1998/namespace"/>
    <ds:schemaRef ds:uri="http://purl.org/dc/terms/"/>
    <ds:schemaRef ds:uri="be95b6bb-2b3e-48e8-8639-f30e31e82d44"/>
    <ds:schemaRef ds:uri="http://schemas.microsoft.com/office/infopath/2007/PartnerControls"/>
    <ds:schemaRef ds:uri="http://schemas.openxmlformats.org/package/2006/metadata/core-properties"/>
    <ds:schemaRef ds:uri="ed971524-76e7-40a8-a01a-f99956bd178c"/>
  </ds:schemaRefs>
</ds:datastoreItem>
</file>

<file path=customXml/itemProps2.xml><?xml version="1.0" encoding="utf-8"?>
<ds:datastoreItem xmlns:ds="http://schemas.openxmlformats.org/officeDocument/2006/customXml" ds:itemID="{38DB9481-9527-46F4-A13E-45EFA1B7D9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58D582-6D93-48F2-9EA2-F62F047CF92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19708</TotalTime>
  <Words>5603</Words>
  <Application>Microsoft Office PowerPoint</Application>
  <PresentationFormat>Widescreen</PresentationFormat>
  <Paragraphs>431</Paragraphs>
  <Slides>83</Slides>
  <Notes>73</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1</vt:i4>
      </vt:variant>
      <vt:variant>
        <vt:lpstr>Slide Titles</vt:lpstr>
      </vt:variant>
      <vt:variant>
        <vt:i4>83</vt:i4>
      </vt:variant>
    </vt:vector>
  </HeadingPairs>
  <TitlesOfParts>
    <vt:vector size="105" baseType="lpstr">
      <vt:lpstr>Arial</vt:lpstr>
      <vt:lpstr>Calibri</vt:lpstr>
      <vt:lpstr>Consolas</vt:lpstr>
      <vt:lpstr>Courier New</vt:lpstr>
      <vt:lpstr>Segoe Pro Semibold</vt:lpstr>
      <vt:lpstr>Segoe UI</vt:lpstr>
      <vt:lpstr>Segoe UI Light</vt:lpstr>
      <vt:lpstr>Segoe UI Semibold</vt:lpstr>
      <vt:lpstr>Segoe UI Semilight</vt:lpstr>
      <vt:lpstr>Wingdings</vt:lpstr>
      <vt:lpstr>6_Microsoft 365 PPT Template - 2018</vt:lpstr>
      <vt:lpstr>1_5-50195_Microsoft_Build_Template</vt:lpstr>
      <vt:lpstr>9-51052_Microsoft_Ready_Template_Light</vt:lpstr>
      <vt:lpstr>1_Microsoft 365 PPT Theme 2019</vt:lpstr>
      <vt:lpstr>1_5-50203_Microsoft_Ignite_Template</vt:lpstr>
      <vt:lpstr>3_Microsoft 365 PPT Template - 2018</vt:lpstr>
      <vt:lpstr>2_5-50203_Microsoft_Ignite_Template</vt:lpstr>
      <vt:lpstr>5_Office 365 PPT Template - 2017</vt:lpstr>
      <vt:lpstr>5-50183_Microsoft_Inspire_Template</vt:lpstr>
      <vt:lpstr>1_Modern Workplace 2016</vt:lpstr>
      <vt:lpstr>1_5-50109_Microsoft_Light_Template</vt:lpstr>
      <vt:lpstr>think-cell Slide</vt:lpstr>
      <vt:lpstr>PowerPoint Presentation</vt:lpstr>
      <vt:lpstr>Contents</vt:lpstr>
      <vt:lpstr>Lead Management System</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lpstr>Business to Consumer Chat Center</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lpstr>Approval Assistant</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Teamwork - Book of Dreams - BFSI</dc:title>
  <dc:creator>Nirmal Sundara Raman</dc:creator>
  <cp:lastModifiedBy>Vesa Juvonen</cp:lastModifiedBy>
  <cp:revision>233</cp:revision>
  <dcterms:created xsi:type="dcterms:W3CDTF">2020-02-26T10:22:30Z</dcterms:created>
  <dcterms:modified xsi:type="dcterms:W3CDTF">2021-01-18T20:47:36Z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2020-04-07T12:11:38.4064158Z</vt:lpwstr>
  </property>
  <property fmtid="{D5CDD505-2E9C-101B-9397-08002B2CF9AE}" pid="5" name="MSIP_Label_f42aa342-8706-4288-bd11-ebb85995028c_Name">
    <vt:lpwstr>General</vt:lpwstr>
  </property>
  <property fmtid="{D5CDD505-2E9C-101B-9397-08002B2CF9AE}" pid="6" name="MSIP_Label_f42aa342-8706-4288-bd11-ebb85995028c_ActionId">
    <vt:lpwstr>3af052c0-ece0-4452-9396-4bf1f78bce55</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